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handoutMasterIdLst>
    <p:handoutMasterId r:id="rId83"/>
  </p:handoutMasterIdLst>
  <p:sldIdLst>
    <p:sldId id="474" r:id="rId2"/>
    <p:sldId id="581" r:id="rId3"/>
    <p:sldId id="670" r:id="rId4"/>
    <p:sldId id="662" r:id="rId5"/>
    <p:sldId id="666" r:id="rId6"/>
    <p:sldId id="468" r:id="rId7"/>
    <p:sldId id="645" r:id="rId8"/>
    <p:sldId id="598" r:id="rId9"/>
    <p:sldId id="593" r:id="rId10"/>
    <p:sldId id="657" r:id="rId11"/>
    <p:sldId id="658" r:id="rId12"/>
    <p:sldId id="661" r:id="rId13"/>
    <p:sldId id="586" r:id="rId14"/>
    <p:sldId id="663" r:id="rId15"/>
    <p:sldId id="652" r:id="rId16"/>
    <p:sldId id="624" r:id="rId17"/>
    <p:sldId id="594" r:id="rId18"/>
    <p:sldId id="596" r:id="rId19"/>
    <p:sldId id="477" r:id="rId20"/>
    <p:sldId id="664" r:id="rId21"/>
    <p:sldId id="478" r:id="rId22"/>
    <p:sldId id="667" r:id="rId23"/>
    <p:sldId id="665" r:id="rId24"/>
    <p:sldId id="668" r:id="rId25"/>
    <p:sldId id="669" r:id="rId26"/>
    <p:sldId id="671" r:id="rId27"/>
    <p:sldId id="479" r:id="rId28"/>
    <p:sldId id="604" r:id="rId29"/>
    <p:sldId id="605" r:id="rId30"/>
    <p:sldId id="619" r:id="rId31"/>
    <p:sldId id="606" r:id="rId32"/>
    <p:sldId id="607" r:id="rId33"/>
    <p:sldId id="609" r:id="rId34"/>
    <p:sldId id="620" r:id="rId35"/>
    <p:sldId id="621" r:id="rId36"/>
    <p:sldId id="485" r:id="rId37"/>
    <p:sldId id="613" r:id="rId38"/>
    <p:sldId id="612" r:id="rId39"/>
    <p:sldId id="614" r:id="rId40"/>
    <p:sldId id="627" r:id="rId41"/>
    <p:sldId id="697" r:id="rId42"/>
    <p:sldId id="681" r:id="rId43"/>
    <p:sldId id="682" r:id="rId44"/>
    <p:sldId id="683" r:id="rId45"/>
    <p:sldId id="687" r:id="rId46"/>
    <p:sldId id="689" r:id="rId47"/>
    <p:sldId id="690" r:id="rId48"/>
    <p:sldId id="695" r:id="rId49"/>
    <p:sldId id="691" r:id="rId50"/>
    <p:sldId id="694" r:id="rId51"/>
    <p:sldId id="684" r:id="rId52"/>
    <p:sldId id="685" r:id="rId53"/>
    <p:sldId id="699" r:id="rId54"/>
    <p:sldId id="672" r:id="rId55"/>
    <p:sldId id="675" r:id="rId56"/>
    <p:sldId id="676" r:id="rId57"/>
    <p:sldId id="677" r:id="rId58"/>
    <p:sldId id="466" r:id="rId59"/>
    <p:sldId id="315" r:id="rId60"/>
    <p:sldId id="310" r:id="rId61"/>
    <p:sldId id="471" r:id="rId62"/>
    <p:sldId id="497" r:id="rId63"/>
    <p:sldId id="700" r:id="rId64"/>
    <p:sldId id="704" r:id="rId65"/>
    <p:sldId id="705" r:id="rId66"/>
    <p:sldId id="313" r:id="rId67"/>
    <p:sldId id="274" r:id="rId68"/>
    <p:sldId id="282" r:id="rId69"/>
    <p:sldId id="535" r:id="rId70"/>
    <p:sldId id="536" r:id="rId71"/>
    <p:sldId id="537" r:id="rId72"/>
    <p:sldId id="639" r:id="rId73"/>
    <p:sldId id="634" r:id="rId74"/>
    <p:sldId id="701" r:id="rId75"/>
    <p:sldId id="703" r:id="rId76"/>
    <p:sldId id="706" r:id="rId77"/>
    <p:sldId id="707" r:id="rId78"/>
    <p:sldId id="708" r:id="rId79"/>
    <p:sldId id="709" r:id="rId80"/>
    <p:sldId id="640" r:id="rId81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8" autoAdjust="0"/>
    <p:restoredTop sz="86410" autoAdjust="0"/>
  </p:normalViewPr>
  <p:slideViewPr>
    <p:cSldViewPr>
      <p:cViewPr>
        <p:scale>
          <a:sx n="74" d="100"/>
          <a:sy n="74" d="100"/>
        </p:scale>
        <p:origin x="-872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147E-7891-4568-A350-0E69D6A5EEC6}" type="datetimeFigureOut">
              <a:rPr lang="en-US" smtClean="0"/>
              <a:t>7/8/17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EBA74-D47A-444F-83B6-124515C6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2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F8410-6E80-4F0F-93AA-82D0FB72838E}" type="datetimeFigureOut">
              <a:rPr lang="en-US" smtClean="0"/>
              <a:t>7/8/17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0994-D3B0-44CA-AA89-A177FC98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C970-1639-49E1-B7E5-00FD52F587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4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6917" indent="-291122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490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285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081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876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67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468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26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TOT - Presenter Handout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6917" indent="-291122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490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285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081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876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67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468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26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D130048-1FE1-0141-87C4-369904EE9A30}" type="slidenum">
              <a:rPr lang="en-US"/>
              <a:pPr/>
              <a:t>31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8613" y="527050"/>
            <a:ext cx="3503612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chart is based on the findings of Hart and Risley. 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Notice the significant differences in the number of words young children hear in their homes each hour, week, year and within a four year time frame.  Children who are growing up in professional homes hear almost 4 times as many words as those children in welfare homes.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significant difference in the oral language development of children from professional homes to those from welfare homes is not just the quantity of words heard – but the quality of word use.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NOTE:  The presenter should clarify that the terms: professional, working class, and welfare – are the terms Hart and Risley use to denote differences in family setting and language.  (Some participants are offended by these terms.)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presenter should also explain  that the quantitative and qualitative differences in language interaction are NOT indicative of how much a parent or caregiver loves or cares for the child.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6917" indent="-291122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490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285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081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876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67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468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26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TOT - Presenter Handout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6917" indent="-291122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490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285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081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876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67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468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26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51FF2D6-55D0-1545-9A4C-0F48EA6F9F8D}" type="slidenum">
              <a:rPr lang="en-US"/>
              <a:pPr/>
              <a:t>32</a:t>
            </a:fld>
            <a:endParaRPr 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8613" y="527050"/>
            <a:ext cx="3503612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Calibri" charset="0"/>
              </a:rPr>
              <a:t>The research by Hart and </a:t>
            </a:r>
            <a:r>
              <a:rPr lang="en-US" sz="1400" dirty="0" err="1">
                <a:latin typeface="Calibri" charset="0"/>
              </a:rPr>
              <a:t>Risley</a:t>
            </a:r>
            <a:r>
              <a:rPr lang="en-US" sz="1400" dirty="0">
                <a:latin typeface="Calibri" charset="0"/>
              </a:rPr>
              <a:t> indicates that parents with higher levels of income: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sz="1400" b="1" dirty="0">
                <a:latin typeface="Calibri" charset="0"/>
              </a:rPr>
              <a:t>Engage in more interactive discussions with their children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sz="1400" b="1" dirty="0">
                <a:latin typeface="Calibri" charset="0"/>
              </a:rPr>
              <a:t>Expand their children</a:t>
            </a:r>
            <a:r>
              <a:rPr lang="ja-JP" altLang="en-US" sz="1400" b="1">
                <a:latin typeface="Calibri" charset="0"/>
              </a:rPr>
              <a:t>’</a:t>
            </a:r>
            <a:r>
              <a:rPr lang="en-US" sz="1400" b="1" dirty="0">
                <a:latin typeface="Calibri" charset="0"/>
              </a:rPr>
              <a:t>s verbal responses by repeating the child</a:t>
            </a:r>
            <a:r>
              <a:rPr lang="ja-JP" altLang="en-US" sz="1400" b="1">
                <a:latin typeface="Calibri" charset="0"/>
              </a:rPr>
              <a:t>’</a:t>
            </a:r>
            <a:r>
              <a:rPr lang="en-US" sz="1400" b="1" dirty="0">
                <a:latin typeface="Calibri" charset="0"/>
              </a:rPr>
              <a:t>s statement as a question.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sz="1400" b="1" dirty="0">
                <a:latin typeface="Calibri" charset="0"/>
              </a:rPr>
              <a:t>Use more sophisticated language with their children than parents from welfare homes.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Calibri" charset="0"/>
              </a:rPr>
              <a:t>						   </a:t>
            </a:r>
            <a:r>
              <a:rPr lang="en-US" sz="800" dirty="0">
                <a:latin typeface="Calibri" charset="0"/>
              </a:rPr>
              <a:t>(Hart &amp; </a:t>
            </a:r>
            <a:r>
              <a:rPr lang="en-US" sz="800" dirty="0" err="1">
                <a:latin typeface="Calibri" charset="0"/>
              </a:rPr>
              <a:t>Risley</a:t>
            </a:r>
            <a:r>
              <a:rPr lang="en-US" sz="800" dirty="0">
                <a:latin typeface="Calibri" charset="0"/>
              </a:rPr>
              <a:t>, 1995)</a:t>
            </a:r>
            <a:endParaRPr lang="en-US" sz="1400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6917" indent="-291122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490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285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081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876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67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468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26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TOT - Presenter Handout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6917" indent="-291122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490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285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081" indent="-232897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876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67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468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263" indent="-2328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54E7A30-7A05-0644-A319-14B0BE6A3F5E}" type="slidenum">
              <a:rPr lang="en-US"/>
              <a:pPr/>
              <a:t>33</a:t>
            </a:fld>
            <a:endParaRPr lang="en-US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8613" y="527050"/>
            <a:ext cx="3503612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This graphic depicts Biemiller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work – indicating the impact of oral language on reading growth.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Moog</a:t>
            </a:r>
          </a:p>
          <a:p>
            <a:r>
              <a:rPr lang="en-US" dirty="0" err="1" smtClean="0"/>
              <a:t>Gowler</a:t>
            </a:r>
            <a:endParaRPr lang="en-US" dirty="0" smtClean="0"/>
          </a:p>
          <a:p>
            <a:r>
              <a:rPr lang="en-US" dirty="0" err="1" smtClean="0"/>
              <a:t>Durpy</a:t>
            </a:r>
            <a:endParaRPr lang="en-US" dirty="0" smtClean="0"/>
          </a:p>
          <a:p>
            <a:r>
              <a:rPr lang="en-US" dirty="0" err="1" smtClean="0"/>
              <a:t>Lohr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0994-D3B0-44CA-AA89-A177FC98DE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6AD9413-39FA-4DE8-830F-D1DBB16AAB6A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C86F6C3-E12B-476E-98AD-3D09D0995B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oe.virginia.gov" TargetMode="Externa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ocabulary.com/wordlists/" TargetMode="External"/><Relationship Id="rId3" Type="http://schemas.openxmlformats.org/officeDocument/2006/relationships/hyperlink" Target="http://www.hpcsd.org/district.cfm?subpage=29208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adersproject.org/2015/03/16/nonword-repetition-assessment-task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g1perspectives.pubs.asha.org/solr/searchResults.aspx?author=RaMonda+Horton-Ikard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e.virginia.gov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a.org/practice/multicultural/issues/components" TargetMode="External"/><Relationship Id="rId4" Type="http://schemas.openxmlformats.org/officeDocument/2006/relationships/hyperlink" Target="http://www.doe.virginia.gov/special_ed/disabilities/speech_language_impairment/index.shtml" TargetMode="External"/><Relationship Id="rId5" Type="http://schemas.openxmlformats.org/officeDocument/2006/relationships/hyperlink" Target="http://www.doe.virginia.gov/special_ed/disabilities/guidance_evaluation_eligibility.docx" TargetMode="External"/><Relationship Id="rId6" Type="http://schemas.openxmlformats.org/officeDocument/2006/relationships/hyperlink" Target="http://www.asha.org/practice/multicultural" TargetMode="External"/><Relationship Id="rId7" Type="http://schemas.openxmlformats.org/officeDocument/2006/relationships/hyperlink" Target="http://www.destinationimagination.org/challenge-program/resource-library" TargetMode="External"/><Relationship Id="rId8" Type="http://schemas.openxmlformats.org/officeDocument/2006/relationships/hyperlink" Target="http://www.languagedynamicsgroup.com" TargetMode="External"/><Relationship Id="rId9" Type="http://schemas.openxmlformats.org/officeDocument/2006/relationships/hyperlink" Target="http://www.leadersproject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cd.org/publications/educational-leadership/nov04/vol62/num03/Why-Does-the-Gap-Persist%C2%A2.asp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6324600" cy="1645920"/>
          </a:xfrm>
        </p:spPr>
        <p:txBody>
          <a:bodyPr/>
          <a:lstStyle/>
          <a:p>
            <a:r>
              <a:rPr lang="en-US" sz="4800" dirty="0"/>
              <a:t>Dynamic Assessment: Examining Learning Potential and Reducing Bias in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486400"/>
            <a:ext cx="6553200" cy="1143000"/>
          </a:xfrm>
        </p:spPr>
        <p:txBody>
          <a:bodyPr>
            <a:normAutofit/>
          </a:bodyPr>
          <a:lstStyle/>
          <a:p>
            <a:pPr algn="r"/>
            <a:r>
              <a:rPr lang="en-US" sz="2600" dirty="0" smtClean="0"/>
              <a:t>Marie C. Ireland M.Ed., CCC-SLP, BCS-CL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9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Must Read Publication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Spaulding, T., </a:t>
            </a:r>
            <a:r>
              <a:rPr lang="en-US" dirty="0" err="1" smtClean="0"/>
              <a:t>Plante</a:t>
            </a:r>
            <a:r>
              <a:rPr lang="en-US" dirty="0" smtClean="0"/>
              <a:t>, E., </a:t>
            </a:r>
            <a:r>
              <a:rPr lang="en-US" dirty="0" err="1" smtClean="0"/>
              <a:t>Farinella</a:t>
            </a:r>
            <a:r>
              <a:rPr lang="en-US" dirty="0" smtClean="0"/>
              <a:t>, K. (2006) </a:t>
            </a:r>
            <a:r>
              <a:rPr lang="en-US" sz="2800" b="1" i="1" dirty="0" smtClean="0"/>
              <a:t>Eligibility Criteria for Language Impairment -Is the Low End of Normal Always Appropriate?</a:t>
            </a:r>
            <a:r>
              <a:rPr lang="en-US" b="1" i="1" dirty="0" smtClean="0"/>
              <a:t>,  </a:t>
            </a:r>
            <a:r>
              <a:rPr lang="en-US" i="1" dirty="0" smtClean="0"/>
              <a:t>Language, Speech, and Hearing Services in Schools</a:t>
            </a:r>
            <a:r>
              <a:rPr lang="en-US" dirty="0" smtClean="0"/>
              <a:t> Vol.37 61-72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100" i="1" dirty="0" smtClean="0"/>
              <a:t>“The practice of applying an arbitrary low cut-off score for diagnosing language impairments is frequently unsupported by the evidence that is available …in test manuals.”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762000"/>
            <a:ext cx="6477000" cy="8699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Expectations in the Literature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304800" y="2209800"/>
            <a:ext cx="6400800" cy="441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Sensitivity </a:t>
            </a:r>
            <a:r>
              <a:rPr lang="en-US" sz="3200" b="1" u="sng" dirty="0" smtClean="0">
                <a:solidFill>
                  <a:srgbClr val="000000"/>
                </a:solidFill>
              </a:rPr>
              <a:t>&gt;</a:t>
            </a:r>
            <a:r>
              <a:rPr lang="en-US" sz="3200" b="1" dirty="0" smtClean="0">
                <a:solidFill>
                  <a:srgbClr val="000000"/>
                </a:solidFill>
              </a:rPr>
              <a:t> 80%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Correct identification as impaired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-------------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Specificity </a:t>
            </a:r>
            <a:r>
              <a:rPr lang="en-US" sz="3200" b="1" u="sng" dirty="0" smtClean="0">
                <a:solidFill>
                  <a:srgbClr val="000000"/>
                </a:solidFill>
              </a:rPr>
              <a:t>&gt;</a:t>
            </a:r>
            <a:r>
              <a:rPr lang="en-US" sz="3200" b="1" dirty="0" smtClean="0">
                <a:solidFill>
                  <a:srgbClr val="000000"/>
                </a:solidFill>
              </a:rPr>
              <a:t>80%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Correct identification as typical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1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057400"/>
            <a:ext cx="8153400" cy="3200400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150000"/>
              </a:lnSpc>
              <a:defRPr/>
            </a:pPr>
            <a:r>
              <a:rPr lang="ja-JP" altLang="en-US" sz="3600" b="0" cap="none" dirty="0" smtClean="0">
                <a:solidFill>
                  <a:schemeClr val="tx1"/>
                </a:solidFill>
                <a:latin typeface="+mn-lt"/>
                <a:cs typeface="+mj-cs"/>
              </a:rPr>
              <a:t>“</a:t>
            </a:r>
            <a:r>
              <a:rPr lang="en-US" sz="3600" b="0" cap="none" dirty="0" smtClean="0">
                <a:solidFill>
                  <a:schemeClr val="tx1"/>
                </a:solidFill>
                <a:latin typeface="+mn-lt"/>
                <a:cs typeface="+mj-cs"/>
              </a:rPr>
              <a:t>Perhaps the most discouraging finding of this study was the lack of correlation between frequency of test use and test accuracy…assuming the ideal goal for diagnosis is 100% correct classification of children, accuracy levels should correlate with frequency of test use.</a:t>
            </a:r>
            <a:r>
              <a:rPr lang="ja-JP" altLang="en-US" sz="3600" b="0" cap="none" dirty="0" smtClean="0">
                <a:solidFill>
                  <a:schemeClr val="tx1"/>
                </a:solidFill>
                <a:latin typeface="+mn-lt"/>
                <a:cs typeface="+mj-cs"/>
              </a:rPr>
              <a:t>”</a:t>
            </a:r>
            <a:r>
              <a:rPr lang="en-US" sz="4900" cap="none" dirty="0" smtClean="0">
                <a:solidFill>
                  <a:schemeClr val="tx1"/>
                </a:solidFill>
                <a:latin typeface="+mn-lt"/>
                <a:cs typeface="+mj-cs"/>
              </a:rPr>
              <a:t/>
            </a:r>
            <a:br>
              <a:rPr lang="en-US" sz="4900" cap="none" dirty="0" smtClean="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en-US" sz="3100" b="0" cap="none" dirty="0" smtClean="0">
                <a:solidFill>
                  <a:schemeClr val="tx1"/>
                </a:solidFill>
                <a:latin typeface="+mn-lt"/>
              </a:rPr>
              <a:t>Betz, </a:t>
            </a:r>
            <a:r>
              <a:rPr lang="en-US" sz="3100" cap="none" dirty="0" err="1">
                <a:solidFill>
                  <a:schemeClr val="tx1"/>
                </a:solidFill>
                <a:latin typeface="+mn-lt"/>
              </a:rPr>
              <a:t>E</a:t>
            </a:r>
            <a:r>
              <a:rPr lang="en-US" sz="3100" b="0" cap="none" dirty="0" err="1" smtClean="0">
                <a:solidFill>
                  <a:schemeClr val="tx1"/>
                </a:solidFill>
                <a:latin typeface="+mn-lt"/>
              </a:rPr>
              <a:t>ickhoff</a:t>
            </a:r>
            <a:r>
              <a:rPr lang="en-US" sz="3100" b="0" cap="none" dirty="0" smtClean="0">
                <a:solidFill>
                  <a:schemeClr val="tx1"/>
                </a:solidFill>
                <a:latin typeface="+mn-lt"/>
              </a:rPr>
              <a:t>, &amp; </a:t>
            </a:r>
            <a:r>
              <a:rPr lang="en-US" sz="3100" cap="none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3100" b="0" cap="none" dirty="0" smtClean="0">
                <a:solidFill>
                  <a:schemeClr val="tx1"/>
                </a:solidFill>
                <a:latin typeface="+mn-lt"/>
              </a:rPr>
              <a:t>ullivan, 2013</a:t>
            </a:r>
            <a:r>
              <a:rPr lang="en-US" sz="31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+mn-lt"/>
              </a:rPr>
            </a:br>
            <a:endParaRPr lang="en-US" sz="4000" dirty="0">
              <a:solidFill>
                <a:schemeClr val="tx1"/>
              </a:solidFill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1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Black bars:   &gt;80% sensitivity &amp; specificity</a:t>
            </a:r>
          </a:p>
          <a:p>
            <a:r>
              <a:rPr lang="en-US" sz="3200" dirty="0" smtClean="0"/>
              <a:t>Hashed bars:  &lt;80%</a:t>
            </a:r>
          </a:p>
          <a:p>
            <a:r>
              <a:rPr lang="en-US" sz="3200" dirty="0" smtClean="0"/>
              <a:t>White bars:  unknown</a:t>
            </a:r>
          </a:p>
          <a:p>
            <a:pPr algn="r"/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4048" y="5486400"/>
            <a:ext cx="853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Betz, S. K., </a:t>
            </a:r>
            <a:r>
              <a:rPr lang="en-US" sz="2000" dirty="0" err="1"/>
              <a:t>Eickhoff</a:t>
            </a:r>
            <a:r>
              <a:rPr lang="en-US" sz="2000" dirty="0"/>
              <a:t>, J. R., &amp; Sullivan, S. F. (2013). Factors Influencing the Selection of Standardized Tests for the Diagnosis of Specific Language Impairment. </a:t>
            </a:r>
            <a:r>
              <a:rPr lang="en-US" sz="2000" i="1" dirty="0"/>
              <a:t>Lang Speech Hear </a:t>
            </a:r>
            <a:r>
              <a:rPr lang="en-US" sz="2000" i="1" dirty="0" err="1"/>
              <a:t>Serv</a:t>
            </a:r>
            <a:r>
              <a:rPr lang="en-US" sz="2000" i="1" dirty="0"/>
              <a:t> </a:t>
            </a:r>
            <a:r>
              <a:rPr lang="en-US" sz="2000" i="1" dirty="0" err="1"/>
              <a:t>Sch</a:t>
            </a:r>
            <a:r>
              <a:rPr lang="en-US" sz="2000" dirty="0"/>
              <a:t>, 44(2), 133-146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6232"/>
          <a:stretch/>
        </p:blipFill>
        <p:spPr>
          <a:xfrm>
            <a:off x="76200" y="2286000"/>
            <a:ext cx="9067800" cy="25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Comprehensive Assessment Reference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28600" y="1828800"/>
            <a:ext cx="54864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dirty="0"/>
              <a:t>I</a:t>
            </a:r>
            <a:r>
              <a:rPr lang="en-US" sz="3000" dirty="0" smtClean="0"/>
              <a:t>nformation and references</a:t>
            </a:r>
          </a:p>
          <a:p>
            <a:r>
              <a:rPr lang="en-US" sz="3000" dirty="0" smtClean="0"/>
              <a:t>Specific data for 13 tests</a:t>
            </a:r>
          </a:p>
          <a:p>
            <a:r>
              <a:rPr lang="en-US" sz="3000" dirty="0" smtClean="0"/>
              <a:t>Information from publisher and research may conflict </a:t>
            </a:r>
          </a:p>
          <a:p>
            <a:r>
              <a:rPr lang="en-US" sz="3000" dirty="0" smtClean="0"/>
              <a:t>Designed to assist SLPs in discussing need for additional data sources</a:t>
            </a:r>
          </a:p>
          <a:p>
            <a:r>
              <a:rPr lang="en-US" sz="3000" dirty="0" smtClean="0">
                <a:hlinkClick r:id="rId2"/>
              </a:rPr>
              <a:t>www.doe.virginia.gov</a:t>
            </a:r>
            <a:r>
              <a:rPr lang="en-US" sz="3000" dirty="0" smtClean="0"/>
              <a:t> search “SLP”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15286" r="3131" b="21189"/>
          <a:stretch/>
        </p:blipFill>
        <p:spPr>
          <a:xfrm rot="5729443">
            <a:off x="5101568" y="2944075"/>
            <a:ext cx="4520694" cy="241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511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Federal Regulations 34 CFR §300.304 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457200" indent="-412750"/>
            <a:r>
              <a:rPr lang="en-US" sz="3200" dirty="0" smtClean="0"/>
              <a:t>“No single measure or assessment is used as the sole criterion for determining whether a child is a child with a disability”</a:t>
            </a:r>
          </a:p>
          <a:p>
            <a:pPr marL="457200" indent="-412750"/>
            <a:r>
              <a:rPr lang="en-US" sz="3200" dirty="0" smtClean="0"/>
              <a:t>“Use technically sound instruments…”</a:t>
            </a:r>
          </a:p>
          <a:p>
            <a:pPr marL="457200" indent="-412750"/>
            <a:r>
              <a:rPr lang="en-US" sz="3200" dirty="0" smtClean="0"/>
              <a:t>“Assessment and other evaluation tools…are selected and administered as not to be discriminatory on a racial or cultural basis”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3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Overview </a:t>
            </a:r>
            <a:br>
              <a:rPr lang="en-US" sz="6000" dirty="0" smtClean="0"/>
            </a:br>
            <a:r>
              <a:rPr lang="en-US" sz="6000" dirty="0" smtClean="0"/>
              <a:t>of </a:t>
            </a:r>
            <a:br>
              <a:rPr lang="en-US" sz="6000" dirty="0" smtClean="0"/>
            </a:br>
            <a:r>
              <a:rPr lang="en-US" sz="6000" dirty="0" smtClean="0"/>
              <a:t>Dynamic </a:t>
            </a:r>
            <a:br>
              <a:rPr lang="en-US" sz="6000" dirty="0" smtClean="0"/>
            </a:br>
            <a:r>
              <a:rPr lang="en-US" sz="6000" dirty="0" smtClean="0"/>
              <a:t>Assessment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3858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</a:rPr>
              <a:t>Consider two cases</a:t>
            </a:r>
            <a:endParaRPr lang="en-US" sz="3600" dirty="0">
              <a:latin typeface="+mj-lt"/>
              <a:ea typeface="+mj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905000"/>
          <a:ext cx="6121401" cy="35385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40467"/>
                <a:gridCol w="2040467"/>
                <a:gridCol w="2040467"/>
              </a:tblGrid>
              <a:tr h="11795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117951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11795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5867400"/>
            <a:ext cx="617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Student </a:t>
            </a:r>
            <a:r>
              <a:rPr lang="en-US" sz="3200" dirty="0" smtClean="0">
                <a:latin typeface="+mn-lt"/>
              </a:rPr>
              <a:t>Performance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50900" y="3441699"/>
            <a:ext cx="3505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+mn-lt"/>
              </a:rPr>
              <a:t>Student Effort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" name="5-Point Star 7"/>
          <p:cNvSpPr/>
          <p:nvPr/>
        </p:nvSpPr>
        <p:spPr>
          <a:xfrm>
            <a:off x="2286000" y="4876800"/>
            <a:ext cx="470747" cy="391724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9" name="5-Point Star 8"/>
          <p:cNvSpPr/>
          <p:nvPr/>
        </p:nvSpPr>
        <p:spPr>
          <a:xfrm>
            <a:off x="7391400" y="4876800"/>
            <a:ext cx="470747" cy="391724"/>
          </a:xfrm>
          <a:prstGeom prst="star5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1" name="5-Point Star 10"/>
          <p:cNvSpPr/>
          <p:nvPr/>
        </p:nvSpPr>
        <p:spPr>
          <a:xfrm>
            <a:off x="2286000" y="2514600"/>
            <a:ext cx="470747" cy="391724"/>
          </a:xfrm>
          <a:prstGeom prst="star5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4" name="Curved Down Arrow 3"/>
          <p:cNvSpPr/>
          <p:nvPr/>
        </p:nvSpPr>
        <p:spPr>
          <a:xfrm>
            <a:off x="2538217" y="3962400"/>
            <a:ext cx="5149962" cy="9144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6200000">
            <a:off x="793475" y="3403600"/>
            <a:ext cx="2324650" cy="660399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2458720" y="4876800"/>
            <a:ext cx="470747" cy="391724"/>
          </a:xfrm>
          <a:prstGeom prst="star5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1411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r="1194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4724400"/>
            <a:ext cx="1905000" cy="167335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Is there a concern in reporting a single score without dynamic assessment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433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500" dirty="0" smtClean="0"/>
              <a:t>Methods Include: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500" dirty="0" smtClean="0"/>
              <a:t>Graduated Prompting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500" dirty="0" smtClean="0"/>
              <a:t>Testing Limits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500" dirty="0" smtClean="0"/>
              <a:t>Test-Teach-Retest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/>
          </a:p>
          <a:p>
            <a:pPr marL="68580" indent="0" algn="ctr">
              <a:buNone/>
            </a:pPr>
            <a:r>
              <a:rPr lang="en-US" sz="3200" dirty="0" smtClean="0"/>
              <a:t>Use with any type of task to examine potential for learning /growth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0375" indent="-401638"/>
            <a:r>
              <a:rPr lang="en-US" sz="3200" dirty="0" smtClean="0"/>
              <a:t>I have no financial relationship with ASHA</a:t>
            </a:r>
            <a:r>
              <a:rPr lang="en-US" dirty="0" smtClean="0"/>
              <a:t>.  I </a:t>
            </a:r>
            <a:r>
              <a:rPr lang="en-US" sz="3200" dirty="0" smtClean="0"/>
              <a:t>am not being compensated to present information at this year’s conference.</a:t>
            </a:r>
          </a:p>
          <a:p>
            <a:pPr marL="460375" indent="-401638"/>
            <a:r>
              <a:rPr lang="en-US" dirty="0" smtClean="0"/>
              <a:t>I am the current Vice chair of the SLP Advisory Council and Clinical Representative for the Schools on the ASHA Publications Board (non-financial relationship).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4072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Assessment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07893" cy="48341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Formal Systems </a:t>
            </a:r>
          </a:p>
          <a:p>
            <a:pPr lvl="1"/>
            <a:r>
              <a:rPr lang="en-US" sz="3200" dirty="0" smtClean="0"/>
              <a:t>Dynamic Assessment and Intervention Kit: Improving Children’s Narrative Abilities</a:t>
            </a:r>
          </a:p>
          <a:p>
            <a:pPr lvl="1"/>
            <a:r>
              <a:rPr lang="en-US" sz="3200" dirty="0" smtClean="0"/>
              <a:t>PEARL (Predictive Early Assessment of Reading and Language)</a:t>
            </a:r>
          </a:p>
          <a:p>
            <a:pPr lvl="1"/>
            <a:r>
              <a:rPr lang="en-US" sz="3200" dirty="0" smtClean="0"/>
              <a:t>Narrative Language Measures® </a:t>
            </a:r>
          </a:p>
          <a:p>
            <a:pPr lvl="1"/>
            <a:r>
              <a:rPr lang="en-US" sz="3200" dirty="0" smtClean="0"/>
              <a:t>Other purchased tools 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711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Assessment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Informal Systems</a:t>
            </a:r>
          </a:p>
          <a:p>
            <a:pPr lvl="1"/>
            <a:r>
              <a:rPr lang="en-US" sz="3200" dirty="0" smtClean="0"/>
              <a:t>School Age Language Measures (SLAM)</a:t>
            </a:r>
          </a:p>
          <a:p>
            <a:pPr lvl="1"/>
            <a:r>
              <a:rPr lang="en-US" sz="3200" dirty="0" smtClean="0"/>
              <a:t>Story Champs</a:t>
            </a:r>
          </a:p>
          <a:p>
            <a:pPr lvl="1"/>
            <a:r>
              <a:rPr lang="en-US" sz="3200" dirty="0" smtClean="0"/>
              <a:t>Destination Imagination </a:t>
            </a:r>
          </a:p>
          <a:p>
            <a:pPr lvl="1"/>
            <a:r>
              <a:rPr lang="en-US" sz="3200" dirty="0" smtClean="0"/>
              <a:t>Test-teach-retest using standardized and norm referenced tests as the “test”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4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64379"/>
              </p:ext>
            </p:extLst>
          </p:nvPr>
        </p:nvGraphicFramePr>
        <p:xfrm>
          <a:off x="381000" y="1752600"/>
          <a:ext cx="8382000" cy="43434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73663"/>
                <a:gridCol w="6008337"/>
              </a:tblGrid>
              <a:tr h="104168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Intentionality</a:t>
                      </a:r>
                    </a:p>
                  </a:txBody>
                  <a:tcPr marL="36241" marR="36241" marT="36241" marB="36241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</a:rPr>
                        <a:t>Teach, create awareness in the child</a:t>
                      </a:r>
                    </a:p>
                  </a:txBody>
                  <a:tcPr marL="36241" marR="36241" marT="36241" marB="36241" anchor="ctr"/>
                </a:tc>
              </a:tr>
              <a:tr h="120058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Meaning</a:t>
                      </a:r>
                    </a:p>
                  </a:txBody>
                  <a:tcPr marL="36241" marR="36241" marT="36241" marB="36241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Help child to understand why task is important</a:t>
                      </a:r>
                    </a:p>
                  </a:txBody>
                  <a:tcPr marL="36241" marR="36241" marT="36241" marB="36241" anchor="ctr"/>
                </a:tc>
              </a:tr>
              <a:tr h="90054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</a:rPr>
                        <a:t>Transcendence</a:t>
                      </a:r>
                    </a:p>
                  </a:txBody>
                  <a:tcPr marL="36241" marR="36241" marT="36241" marB="36241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Help child think </a:t>
                      </a:r>
                      <a:r>
                        <a:rPr lang="en-US" sz="2800" dirty="0" smtClean="0">
                          <a:effectLst/>
                        </a:rPr>
                        <a:t>hypothetically</a:t>
                      </a:r>
                      <a:endParaRPr lang="en-US" sz="2800" dirty="0">
                        <a:effectLst/>
                      </a:endParaRPr>
                    </a:p>
                  </a:txBody>
                  <a:tcPr marL="36241" marR="36241" marT="36241" marB="36241" anchor="ctr"/>
                </a:tc>
              </a:tr>
              <a:tr h="120058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Competence</a:t>
                      </a:r>
                    </a:p>
                  </a:txBody>
                  <a:tcPr marL="36241" marR="36241" marT="36241" marB="36241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>
                          <a:effectLst/>
                        </a:rPr>
                        <a:t>Teach child to be self-regulated &amp; active participant in own </a:t>
                      </a:r>
                      <a:r>
                        <a:rPr lang="en-US" sz="2800" dirty="0" smtClean="0">
                          <a:effectLst/>
                        </a:rPr>
                        <a:t>learning</a:t>
                      </a:r>
                      <a:endParaRPr lang="en-US" sz="2800" dirty="0">
                        <a:effectLst/>
                      </a:endParaRPr>
                    </a:p>
                  </a:txBody>
                  <a:tcPr marL="36241" marR="36241" marT="36241" marB="36241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Mediated Learning Components ( the Teach)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6204466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www.asha.org/practice/multicultural/issues/components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066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ssist student in meeting target and building competence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sz="3200" dirty="0" smtClean="0"/>
              <a:t>Provide a model</a:t>
            </a:r>
          </a:p>
          <a:p>
            <a:pPr lvl="1"/>
            <a:r>
              <a:rPr lang="en-US" sz="3200" dirty="0" smtClean="0"/>
              <a:t>Additional time</a:t>
            </a:r>
          </a:p>
          <a:p>
            <a:pPr lvl="1"/>
            <a:r>
              <a:rPr lang="en-US" sz="3200" dirty="0" smtClean="0"/>
              <a:t>Paraphrasing or shortening of directions</a:t>
            </a:r>
          </a:p>
          <a:p>
            <a:pPr lvl="1"/>
            <a:r>
              <a:rPr lang="en-US" sz="3200" dirty="0" smtClean="0"/>
              <a:t>Visual prompts or cues</a:t>
            </a:r>
          </a:p>
          <a:p>
            <a:pPr lvl="1"/>
            <a:r>
              <a:rPr lang="en-US" sz="3200" dirty="0" smtClean="0"/>
              <a:t>Encourage elaboration with questions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Mediated </a:t>
            </a:r>
            <a:r>
              <a:rPr lang="en-US" dirty="0" smtClean="0"/>
              <a:t>Learning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66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</a:t>
            </a:r>
            <a:r>
              <a:rPr lang="en-US" sz="3600" dirty="0"/>
              <a:t>the child </a:t>
            </a:r>
            <a:r>
              <a:rPr lang="en-US" sz="3600" dirty="0" smtClean="0"/>
              <a:t>respond?</a:t>
            </a:r>
            <a:endParaRPr lang="en-US" sz="3600" dirty="0"/>
          </a:p>
          <a:p>
            <a:r>
              <a:rPr lang="en-US" sz="3600" dirty="0" smtClean="0"/>
              <a:t>Does the child maintain attention to task?</a:t>
            </a:r>
          </a:p>
          <a:p>
            <a:r>
              <a:rPr lang="en-US" sz="3600" dirty="0" smtClean="0"/>
              <a:t>Does </a:t>
            </a:r>
            <a:r>
              <a:rPr lang="en-US" sz="3600" dirty="0"/>
              <a:t>the child </a:t>
            </a:r>
            <a:r>
              <a:rPr lang="en-US" sz="3600" dirty="0" smtClean="0"/>
              <a:t>utilize the learning strategies provided?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 Responsiveness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5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Transfer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well does child apply </a:t>
            </a:r>
            <a:r>
              <a:rPr lang="en-US" dirty="0" smtClean="0"/>
              <a:t>new skills?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child </a:t>
            </a:r>
            <a:r>
              <a:rPr lang="en-US" dirty="0" smtClean="0"/>
              <a:t>needs prompts to apply strategies?</a:t>
            </a:r>
            <a:endParaRPr lang="en-US" dirty="0"/>
          </a:p>
          <a:p>
            <a:pPr marL="45720" indent="0">
              <a:buNone/>
            </a:pPr>
            <a:r>
              <a:rPr lang="en-US" b="1" dirty="0"/>
              <a:t>Examiner Effort</a:t>
            </a:r>
            <a:endParaRPr lang="en-US" dirty="0"/>
          </a:p>
          <a:p>
            <a:r>
              <a:rPr lang="en-US" dirty="0"/>
              <a:t>How much support </a:t>
            </a:r>
            <a:r>
              <a:rPr lang="en-US" dirty="0" smtClean="0"/>
              <a:t>did you provide?</a:t>
            </a:r>
            <a:endParaRPr lang="en-US" dirty="0"/>
          </a:p>
          <a:p>
            <a:r>
              <a:rPr lang="en-US" dirty="0" smtClean="0"/>
              <a:t>How intense in the support?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Transfer &amp;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8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/>
          <a:lstStyle/>
          <a:p>
            <a:pPr marL="519113" indent="-460375"/>
            <a:r>
              <a:rPr lang="en-US" sz="4000" dirty="0" smtClean="0"/>
              <a:t>Practice improves performance</a:t>
            </a:r>
          </a:p>
          <a:p>
            <a:pPr marL="519113" indent="-460375"/>
            <a:r>
              <a:rPr lang="en-US" sz="4000" dirty="0" smtClean="0"/>
              <a:t>Inter rater reliability is stronger at the ends of the spectrum</a:t>
            </a:r>
          </a:p>
          <a:p>
            <a:pPr marL="519113" indent="-460375"/>
            <a:r>
              <a:rPr lang="en-US" sz="4000" dirty="0" smtClean="0"/>
              <a:t>This is NOT the only piece of data used in decision making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SLP’s Clinical Judgment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17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 Modifiability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375" indent="-401638"/>
            <a:r>
              <a:rPr lang="en-US" dirty="0" smtClean="0"/>
              <a:t>Consider the student’s </a:t>
            </a:r>
            <a:r>
              <a:rPr lang="en-US" dirty="0" err="1" smtClean="0"/>
              <a:t>stimulability</a:t>
            </a:r>
            <a:endParaRPr lang="en-US" dirty="0" smtClean="0"/>
          </a:p>
          <a:p>
            <a:pPr marL="460375" indent="-401638"/>
            <a:r>
              <a:rPr lang="en-US" dirty="0" smtClean="0"/>
              <a:t>Modifiability / Responsiveness</a:t>
            </a:r>
          </a:p>
          <a:p>
            <a:pPr marL="734695" lvl="2" indent="-401638"/>
            <a:r>
              <a:rPr lang="en-US" dirty="0"/>
              <a:t>Prompts</a:t>
            </a:r>
          </a:p>
          <a:p>
            <a:pPr marL="734695" lvl="2" indent="-401638"/>
            <a:r>
              <a:rPr lang="en-US" dirty="0"/>
              <a:t>Errors</a:t>
            </a:r>
          </a:p>
          <a:p>
            <a:pPr marL="734695" lvl="2" indent="-401638"/>
            <a:r>
              <a:rPr lang="en-US" dirty="0"/>
              <a:t>Confidence</a:t>
            </a:r>
          </a:p>
          <a:p>
            <a:pPr marL="734695" lvl="2" indent="-401638"/>
            <a:r>
              <a:rPr lang="en-US" dirty="0" smtClean="0"/>
              <a:t>Rate</a:t>
            </a:r>
            <a:endParaRPr lang="en-US" dirty="0"/>
          </a:p>
          <a:p>
            <a:pPr marL="460375" indent="-401638"/>
            <a:r>
              <a:rPr lang="en-US" dirty="0" smtClean="0"/>
              <a:t>Effort (</a:t>
            </a:r>
            <a:r>
              <a:rPr lang="en-US" dirty="0"/>
              <a:t>c</a:t>
            </a:r>
            <a:r>
              <a:rPr lang="en-US" dirty="0" smtClean="0"/>
              <a:t>hild and adult)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1061" y="945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8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724400"/>
            <a:ext cx="6248401" cy="164592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Considerations for Assessment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6324600" cy="1645920"/>
          </a:xfrm>
        </p:spPr>
        <p:txBody>
          <a:bodyPr/>
          <a:lstStyle/>
          <a:p>
            <a:r>
              <a:rPr lang="en-US" sz="6000" dirty="0" smtClean="0"/>
              <a:t>The impact of Poverty on language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5156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Why Does The Gap Persist?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“Three-year-old children in professional families had a vocabulary as large as </a:t>
            </a:r>
          </a:p>
          <a:p>
            <a:pPr algn="ctr">
              <a:buNone/>
            </a:pPr>
            <a:r>
              <a:rPr lang="en-US" i="1" dirty="0" smtClean="0"/>
              <a:t>that of the </a:t>
            </a:r>
            <a:r>
              <a:rPr lang="en-US" b="1" i="1" dirty="0" smtClean="0"/>
              <a:t>parents</a:t>
            </a:r>
            <a:r>
              <a:rPr lang="en-US" i="1" dirty="0" smtClean="0"/>
              <a:t> </a:t>
            </a:r>
          </a:p>
          <a:p>
            <a:pPr algn="ctr">
              <a:buNone/>
            </a:pPr>
            <a:r>
              <a:rPr lang="en-US" i="1" dirty="0" smtClean="0"/>
              <a:t>in the study who were on welfare.”</a:t>
            </a:r>
          </a:p>
          <a:p>
            <a:pPr algn="ctr">
              <a:buNone/>
            </a:pPr>
            <a:endParaRPr lang="en-US" i="1" dirty="0"/>
          </a:p>
          <a:p>
            <a:pPr algn="r">
              <a:buNone/>
            </a:pPr>
            <a:r>
              <a:rPr lang="en-US" dirty="0" smtClean="0"/>
              <a:t>Barton</a:t>
            </a:r>
            <a:r>
              <a:rPr lang="en-US" dirty="0"/>
              <a:t>, </a:t>
            </a:r>
            <a:r>
              <a:rPr lang="en-US" dirty="0" smtClean="0"/>
              <a:t>2004</a:t>
            </a:r>
          </a:p>
          <a:p>
            <a:pPr algn="r">
              <a:buNone/>
            </a:pPr>
            <a:r>
              <a:rPr lang="en-US" sz="2200" i="1" dirty="0" smtClean="0"/>
              <a:t>www.ascd.org/publications/educational-leadership/nov04/vol62/num03/Why-Does-the-Gap-Persist%C2%A2.aspx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verse-studen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5" b="17025"/>
          <a:stretch>
            <a:fillRect/>
          </a:stretch>
        </p:blipFill>
        <p:spPr>
          <a:xfrm>
            <a:off x="381000" y="1828800"/>
            <a:ext cx="8407893" cy="4407408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355847"/>
            <a:ext cx="8686800" cy="1054394"/>
          </a:xfrm>
        </p:spPr>
        <p:txBody>
          <a:bodyPr/>
          <a:lstStyle/>
          <a:p>
            <a:r>
              <a:rPr lang="en-US" sz="3600" dirty="0" smtClean="0"/>
              <a:t>Do you assess children who are</a:t>
            </a:r>
            <a:r>
              <a:rPr lang="mr-IN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960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61248" cy="6477000"/>
          </a:xfrm>
        </p:spPr>
        <p:txBody>
          <a:bodyPr>
            <a:no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ja-JP" altLang="en-US" sz="4000" dirty="0" smtClean="0">
                <a:solidFill>
                  <a:srgbClr val="000000"/>
                </a:solidFill>
                <a:cs typeface="+mj-cs"/>
              </a:rPr>
              <a:t>“</a:t>
            </a:r>
            <a:r>
              <a:rPr lang="en-US" altLang="ja-JP" sz="4000" dirty="0" smtClean="0">
                <a:solidFill>
                  <a:srgbClr val="000000"/>
                </a:solidFill>
                <a:cs typeface="+mj-cs"/>
              </a:rPr>
              <a:t>The disproportionate use of vocabulary measures compared to morphosyntactic measures suggests that the content of the most f</a:t>
            </a:r>
            <a:r>
              <a:rPr lang="en-US" altLang="ja-JP" sz="4000" dirty="0" smtClean="0">
                <a:solidFill>
                  <a:srgbClr val="000000"/>
                </a:solidFill>
                <a:ea typeface="+mj-ea"/>
                <a:cs typeface="+mj-cs"/>
              </a:rPr>
              <a:t>requently used standardized tests is not necessarily supported by the existing research literature.”</a:t>
            </a:r>
            <a:r>
              <a:rPr lang="en-US" sz="4000" dirty="0" smtClean="0">
                <a:solidFill>
                  <a:srgbClr val="000000"/>
                </a:solidFill>
                <a:ea typeface="+mj-ea"/>
                <a:cs typeface="+mj-cs"/>
              </a:rPr>
              <a:t> </a:t>
            </a:r>
            <a:endParaRPr lang="en-US" sz="40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000000"/>
                </a:solidFill>
                <a:ea typeface="+mj-ea"/>
                <a:cs typeface="+mj-cs"/>
              </a:rPr>
              <a:t>Betz</a:t>
            </a:r>
            <a:r>
              <a:rPr lang="en-US" sz="2000" dirty="0"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+mj-ea"/>
                <a:cs typeface="+mj-cs"/>
              </a:rPr>
              <a:t>Eickhoff</a:t>
            </a:r>
            <a:r>
              <a:rPr lang="en-US" sz="2000" dirty="0">
                <a:solidFill>
                  <a:srgbClr val="000000"/>
                </a:solidFill>
                <a:ea typeface="+mj-ea"/>
                <a:cs typeface="+mj-cs"/>
              </a:rPr>
              <a:t>, &amp; Sullivan, </a:t>
            </a:r>
            <a:r>
              <a:rPr lang="en-US" sz="2000" dirty="0" smtClean="0">
                <a:solidFill>
                  <a:srgbClr val="000000"/>
                </a:solidFill>
                <a:ea typeface="+mj-ea"/>
                <a:cs typeface="+mj-cs"/>
              </a:rPr>
              <a:t>2013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21386"/>
              </p:ext>
            </p:extLst>
          </p:nvPr>
        </p:nvGraphicFramePr>
        <p:xfrm>
          <a:off x="533400" y="1752600"/>
          <a:ext cx="8153400" cy="4221294"/>
        </p:xfrm>
        <a:graphic>
          <a:graphicData uri="http://schemas.openxmlformats.org/drawingml/2006/table">
            <a:tbl>
              <a:tblPr/>
              <a:tblGrid>
                <a:gridCol w="1900238"/>
                <a:gridCol w="1266825"/>
                <a:gridCol w="1819275"/>
                <a:gridCol w="1741487"/>
                <a:gridCol w="1425575"/>
              </a:tblGrid>
              <a:tr h="914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Words heard per hour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Words heard in a 100-hour week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Words heard in a 5,200-hour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Words heard in  4 years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9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Professional Family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Child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2,153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215,000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Working Class Family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Child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1,251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125,000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LOW SES Child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62,000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 million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0" name="Text Box 37"/>
          <p:cNvSpPr txBox="1">
            <a:spLocks noChangeArrowheads="1"/>
          </p:cNvSpPr>
          <p:nvPr/>
        </p:nvSpPr>
        <p:spPr bwMode="auto">
          <a:xfrm>
            <a:off x="381000" y="60960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Hart, B., &amp; </a:t>
            </a:r>
            <a:r>
              <a:rPr lang="en-US" sz="1600" dirty="0" err="1"/>
              <a:t>Risley</a:t>
            </a:r>
            <a:r>
              <a:rPr lang="en-US" sz="1600" dirty="0"/>
              <a:t>, T. R. (1995). </a:t>
            </a:r>
            <a:r>
              <a:rPr lang="en-US" sz="1600" i="1" dirty="0"/>
              <a:t>Meaningful differences in the everyday experience of young American children</a:t>
            </a:r>
            <a:r>
              <a:rPr lang="en-US" sz="1600" dirty="0"/>
              <a:t>. Baltimore: P.H. Brookes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4371" name="Title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Language Experiences</a:t>
            </a:r>
            <a:br>
              <a:rPr lang="en-US" dirty="0" smtClean="0"/>
            </a:br>
            <a:r>
              <a:rPr lang="en-US" dirty="0" smtClean="0"/>
              <a:t>Quantitative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1100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Language Experiences:</a:t>
            </a:r>
            <a:br>
              <a:rPr lang="en-US" dirty="0" smtClean="0"/>
            </a:br>
            <a:r>
              <a:rPr lang="en-US" dirty="0" smtClean="0"/>
              <a:t>Qualitative Differences</a:t>
            </a:r>
            <a:endParaRPr lang="en-US" dirty="0"/>
          </a:p>
        </p:txBody>
      </p:sp>
      <p:graphicFrame>
        <p:nvGraphicFramePr>
          <p:cNvPr id="24064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783938045"/>
              </p:ext>
            </p:extLst>
          </p:nvPr>
        </p:nvGraphicFramePr>
        <p:xfrm>
          <a:off x="685800" y="1981200"/>
          <a:ext cx="7696200" cy="4419600"/>
        </p:xfrm>
        <a:graphic>
          <a:graphicData uri="http://schemas.openxmlformats.org/drawingml/2006/table">
            <a:tbl>
              <a:tblPr/>
              <a:tblGrid>
                <a:gridCol w="2057400"/>
                <a:gridCol w="1600200"/>
                <a:gridCol w="2057400"/>
                <a:gridCol w="1981200"/>
              </a:tblGrid>
              <a:tr h="1367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18" marB="45718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Words heard per hour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Affirmatives per hour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Prohibitions per hour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5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Professional family child</a:t>
                      </a:r>
                    </a:p>
                  </a:txBody>
                  <a:tcPr marL="91435" marR="9143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2,153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Working class child</a:t>
                      </a:r>
                    </a:p>
                  </a:txBody>
                  <a:tcPr marL="91435" marR="9143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1,251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 SES Child</a:t>
                      </a:r>
                    </a:p>
                  </a:txBody>
                  <a:tcPr marL="91435" marR="9143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616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6019800" y="6477000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-Hart &amp; </a:t>
            </a:r>
            <a:r>
              <a:rPr lang="en-US" sz="1600" i="1" dirty="0" err="1">
                <a:solidFill>
                  <a:srgbClr val="000000"/>
                </a:solidFill>
                <a:latin typeface="Arial" charset="0"/>
              </a:rPr>
              <a:t>Risley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(1995)</a:t>
            </a:r>
          </a:p>
        </p:txBody>
      </p:sp>
    </p:spTree>
    <p:extLst>
      <p:ext uri="{BB962C8B-B14F-4D97-AF65-F5344CB8AC3E}">
        <p14:creationId xmlns:p14="http://schemas.microsoft.com/office/powerpoint/2010/main" val="126056882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562600" y="2667000"/>
            <a:ext cx="2743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2209800" y="17526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209800" y="5943600"/>
            <a:ext cx="541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362200" y="60960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4302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302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302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302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302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5	6	7	8	9	10	11	12	13	14	15	16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676400" y="1600200"/>
            <a:ext cx="4572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16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15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14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13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12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11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 9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 8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 7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 6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  5</a:t>
            </a: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26670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2209800" y="43100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2209800" y="4676775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2209800" y="5029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2209800" y="3962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2209800" y="28384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2209800" y="323373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2209800" y="36004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2209800" y="24765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22098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>
            <a:off x="2209800" y="2147888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 rot="-5400000">
            <a:off x="-381000" y="3505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bertus Medium" charset="0"/>
              </a:rPr>
              <a:t>Reading Age Level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3352800" y="6400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bertus Medium" charset="0"/>
              </a:rPr>
              <a:t>Chronological Age</a:t>
            </a:r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2209800" y="3352800"/>
            <a:ext cx="1752600" cy="2438400"/>
          </a:xfrm>
          <a:custGeom>
            <a:avLst/>
            <a:gdLst>
              <a:gd name="T0" fmla="*/ 1752600 w 1104"/>
              <a:gd name="T1" fmla="*/ 0 h 1536"/>
              <a:gd name="T2" fmla="*/ 1600200 w 1104"/>
              <a:gd name="T3" fmla="*/ 457200 h 1536"/>
              <a:gd name="T4" fmla="*/ 1181100 w 1104"/>
              <a:gd name="T5" fmla="*/ 1166813 h 1536"/>
              <a:gd name="T6" fmla="*/ 633412 w 1104"/>
              <a:gd name="T7" fmla="*/ 1901825 h 1536"/>
              <a:gd name="T8" fmla="*/ 287337 w 1104"/>
              <a:gd name="T9" fmla="*/ 2263775 h 1536"/>
              <a:gd name="T10" fmla="*/ 0 w 1104"/>
              <a:gd name="T11" fmla="*/ 2438400 h 1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4"/>
              <a:gd name="T19" fmla="*/ 0 h 1536"/>
              <a:gd name="T20" fmla="*/ 1104 w 1104"/>
              <a:gd name="T21" fmla="*/ 1536 h 1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4" h="1536">
                <a:moveTo>
                  <a:pt x="1104" y="0"/>
                </a:moveTo>
                <a:cubicBezTo>
                  <a:pt x="1080" y="80"/>
                  <a:pt x="1068" y="166"/>
                  <a:pt x="1008" y="288"/>
                </a:cubicBezTo>
                <a:cubicBezTo>
                  <a:pt x="948" y="410"/>
                  <a:pt x="845" y="583"/>
                  <a:pt x="744" y="735"/>
                </a:cubicBezTo>
                <a:cubicBezTo>
                  <a:pt x="643" y="887"/>
                  <a:pt x="493" y="1083"/>
                  <a:pt x="399" y="1198"/>
                </a:cubicBezTo>
                <a:cubicBezTo>
                  <a:pt x="305" y="1313"/>
                  <a:pt x="247" y="1370"/>
                  <a:pt x="181" y="1426"/>
                </a:cubicBezTo>
                <a:cubicBezTo>
                  <a:pt x="115" y="1482"/>
                  <a:pt x="38" y="1513"/>
                  <a:pt x="0" y="1536"/>
                </a:cubicBezTo>
              </a:path>
            </a:pathLst>
          </a:custGeom>
          <a:noFill/>
          <a:ln w="25400" cap="flat" cmpd="sng">
            <a:solidFill>
              <a:srgbClr val="8064A2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>
            <a:off x="838200" y="1447800"/>
            <a:ext cx="762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3962400" y="1676400"/>
            <a:ext cx="2286000" cy="1676400"/>
          </a:xfrm>
          <a:custGeom>
            <a:avLst/>
            <a:gdLst>
              <a:gd name="T0" fmla="*/ 0 w 1749"/>
              <a:gd name="T1" fmla="*/ 1676400 h 1029"/>
              <a:gd name="T2" fmla="*/ 218274 w 1749"/>
              <a:gd name="T3" fmla="*/ 1111083 h 1029"/>
              <a:gd name="T4" fmla="*/ 206511 w 1749"/>
              <a:gd name="T5" fmla="*/ 1111083 h 1029"/>
              <a:gd name="T6" fmla="*/ 563331 w 1749"/>
              <a:gd name="T7" fmla="*/ 578350 h 1029"/>
              <a:gd name="T8" fmla="*/ 943678 w 1749"/>
              <a:gd name="T9" fmla="*/ 296506 h 1029"/>
              <a:gd name="T10" fmla="*/ 1371077 w 1749"/>
              <a:gd name="T11" fmla="*/ 148253 h 1029"/>
              <a:gd name="T12" fmla="*/ 1882127 w 1749"/>
              <a:gd name="T13" fmla="*/ 43987 h 1029"/>
              <a:gd name="T14" fmla="*/ 2286000 w 1749"/>
              <a:gd name="T15" fmla="*/ 0 h 10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49"/>
              <a:gd name="T25" fmla="*/ 0 h 1029"/>
              <a:gd name="T26" fmla="*/ 1749 w 1749"/>
              <a:gd name="T27" fmla="*/ 1029 h 10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49" h="1029">
                <a:moveTo>
                  <a:pt x="0" y="1029"/>
                </a:moveTo>
                <a:cubicBezTo>
                  <a:pt x="28" y="971"/>
                  <a:pt x="141" y="740"/>
                  <a:pt x="167" y="682"/>
                </a:cubicBezTo>
                <a:cubicBezTo>
                  <a:pt x="193" y="624"/>
                  <a:pt x="114" y="737"/>
                  <a:pt x="158" y="682"/>
                </a:cubicBezTo>
                <a:cubicBezTo>
                  <a:pt x="202" y="627"/>
                  <a:pt x="337" y="438"/>
                  <a:pt x="431" y="355"/>
                </a:cubicBezTo>
                <a:cubicBezTo>
                  <a:pt x="525" y="272"/>
                  <a:pt x="619" y="226"/>
                  <a:pt x="722" y="182"/>
                </a:cubicBezTo>
                <a:cubicBezTo>
                  <a:pt x="825" y="138"/>
                  <a:pt x="929" y="117"/>
                  <a:pt x="1049" y="91"/>
                </a:cubicBezTo>
                <a:cubicBezTo>
                  <a:pt x="1169" y="65"/>
                  <a:pt x="1323" y="42"/>
                  <a:pt x="1440" y="27"/>
                </a:cubicBezTo>
                <a:cubicBezTo>
                  <a:pt x="1557" y="12"/>
                  <a:pt x="1685" y="6"/>
                  <a:pt x="1749" y="0"/>
                </a:cubicBezTo>
              </a:path>
            </a:pathLst>
          </a:custGeom>
          <a:noFill/>
          <a:ln w="25400" cap="flat" cmpd="sng">
            <a:solidFill>
              <a:srgbClr val="8064A2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2209800" y="5029200"/>
            <a:ext cx="1752600" cy="838200"/>
          </a:xfrm>
          <a:custGeom>
            <a:avLst/>
            <a:gdLst>
              <a:gd name="T0" fmla="*/ 1752600 w 1104"/>
              <a:gd name="T1" fmla="*/ 0 h 528"/>
              <a:gd name="T2" fmla="*/ 1295400 w 1104"/>
              <a:gd name="T3" fmla="*/ 304800 h 528"/>
              <a:gd name="T4" fmla="*/ 838200 w 1104"/>
              <a:gd name="T5" fmla="*/ 533400 h 528"/>
              <a:gd name="T6" fmla="*/ 457200 w 1104"/>
              <a:gd name="T7" fmla="*/ 685800 h 528"/>
              <a:gd name="T8" fmla="*/ 0 w 1104"/>
              <a:gd name="T9" fmla="*/ 83820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528"/>
              <a:gd name="T17" fmla="*/ 1104 w 1104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528">
                <a:moveTo>
                  <a:pt x="1104" y="0"/>
                </a:moveTo>
                <a:cubicBezTo>
                  <a:pt x="1008" y="68"/>
                  <a:pt x="912" y="136"/>
                  <a:pt x="816" y="192"/>
                </a:cubicBezTo>
                <a:cubicBezTo>
                  <a:pt x="720" y="248"/>
                  <a:pt x="616" y="296"/>
                  <a:pt x="528" y="336"/>
                </a:cubicBezTo>
                <a:cubicBezTo>
                  <a:pt x="440" y="376"/>
                  <a:pt x="376" y="400"/>
                  <a:pt x="288" y="432"/>
                </a:cubicBezTo>
                <a:cubicBezTo>
                  <a:pt x="200" y="464"/>
                  <a:pt x="100" y="496"/>
                  <a:pt x="0" y="528"/>
                </a:cubicBezTo>
              </a:path>
            </a:pathLst>
          </a:custGeom>
          <a:noFill/>
          <a:ln w="25400" cap="flat" cmpd="sng">
            <a:solidFill>
              <a:srgbClr val="F79646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3962400" y="3733800"/>
            <a:ext cx="2209800" cy="1295400"/>
          </a:xfrm>
          <a:custGeom>
            <a:avLst/>
            <a:gdLst>
              <a:gd name="T0" fmla="*/ 2209800 w 1104"/>
              <a:gd name="T1" fmla="*/ 0 h 720"/>
              <a:gd name="T2" fmla="*/ 1537252 w 1104"/>
              <a:gd name="T3" fmla="*/ 259080 h 720"/>
              <a:gd name="T4" fmla="*/ 960782 w 1104"/>
              <a:gd name="T5" fmla="*/ 604520 h 720"/>
              <a:gd name="T6" fmla="*/ 480391 w 1104"/>
              <a:gd name="T7" fmla="*/ 949960 h 720"/>
              <a:gd name="T8" fmla="*/ 0 w 1104"/>
              <a:gd name="T9" fmla="*/ 129540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720"/>
              <a:gd name="T17" fmla="*/ 1104 w 110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720">
                <a:moveTo>
                  <a:pt x="1104" y="0"/>
                </a:moveTo>
                <a:cubicBezTo>
                  <a:pt x="988" y="44"/>
                  <a:pt x="872" y="88"/>
                  <a:pt x="768" y="144"/>
                </a:cubicBezTo>
                <a:cubicBezTo>
                  <a:pt x="664" y="200"/>
                  <a:pt x="568" y="272"/>
                  <a:pt x="480" y="336"/>
                </a:cubicBezTo>
                <a:cubicBezTo>
                  <a:pt x="392" y="400"/>
                  <a:pt x="320" y="464"/>
                  <a:pt x="240" y="528"/>
                </a:cubicBezTo>
                <a:cubicBezTo>
                  <a:pt x="160" y="592"/>
                  <a:pt x="40" y="688"/>
                  <a:pt x="0" y="720"/>
                </a:cubicBezTo>
              </a:path>
            </a:pathLst>
          </a:custGeom>
          <a:noFill/>
          <a:ln w="25400" cap="flat" cmpd="sng">
            <a:solidFill>
              <a:srgbClr val="F79646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6477000" y="3352800"/>
            <a:ext cx="2209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bertus Medium" charset="0"/>
              </a:rPr>
              <a:t>Low Oral Language in Kindergarten</a:t>
            </a:r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6477000" y="1447800"/>
            <a:ext cx="213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Albertus Medium" charset="0"/>
              </a:rPr>
              <a:t>High Oral Language in Kindergarten</a:t>
            </a: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5867400" y="2667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Albertus Medium" charset="0"/>
              </a:rPr>
              <a:t>5.2 years difference</a:t>
            </a:r>
            <a:endParaRPr lang="en-US" sz="2400" b="1">
              <a:latin typeface="Albertus Medium" charset="0"/>
            </a:endParaRPr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>
            <a:off x="55626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V="1">
            <a:off x="5562600" y="1828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3" name="Oval 31"/>
          <p:cNvSpPr>
            <a:spLocks noChangeArrowheads="1"/>
          </p:cNvSpPr>
          <p:nvPr/>
        </p:nvSpPr>
        <p:spPr bwMode="auto">
          <a:xfrm>
            <a:off x="5257800" y="1752600"/>
            <a:ext cx="609600" cy="21336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 flipV="1">
            <a:off x="2895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 flipV="1">
            <a:off x="2514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4"/>
          <p:cNvSpPr>
            <a:spLocks noChangeShapeType="1"/>
          </p:cNvSpPr>
          <p:nvPr/>
        </p:nvSpPr>
        <p:spPr bwMode="auto">
          <a:xfrm flipV="1">
            <a:off x="33528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 flipV="1">
            <a:off x="42672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6"/>
          <p:cNvSpPr>
            <a:spLocks noChangeShapeType="1"/>
          </p:cNvSpPr>
          <p:nvPr/>
        </p:nvSpPr>
        <p:spPr bwMode="auto">
          <a:xfrm flipV="1">
            <a:off x="38100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7"/>
          <p:cNvSpPr>
            <a:spLocks noChangeShapeType="1"/>
          </p:cNvSpPr>
          <p:nvPr/>
        </p:nvSpPr>
        <p:spPr bwMode="auto">
          <a:xfrm flipV="1">
            <a:off x="4800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8"/>
          <p:cNvSpPr>
            <a:spLocks noChangeShapeType="1"/>
          </p:cNvSpPr>
          <p:nvPr/>
        </p:nvSpPr>
        <p:spPr bwMode="auto">
          <a:xfrm flipV="1">
            <a:off x="5181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9"/>
          <p:cNvSpPr>
            <a:spLocks noChangeShapeType="1"/>
          </p:cNvSpPr>
          <p:nvPr/>
        </p:nvSpPr>
        <p:spPr bwMode="auto">
          <a:xfrm>
            <a:off x="2209800" y="5486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40"/>
          <p:cNvSpPr>
            <a:spLocks noChangeShapeType="1"/>
          </p:cNvSpPr>
          <p:nvPr/>
        </p:nvSpPr>
        <p:spPr bwMode="auto">
          <a:xfrm flipV="1">
            <a:off x="56388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1"/>
          <p:cNvSpPr>
            <a:spLocks noChangeShapeType="1"/>
          </p:cNvSpPr>
          <p:nvPr/>
        </p:nvSpPr>
        <p:spPr bwMode="auto">
          <a:xfrm flipV="1">
            <a:off x="60198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2"/>
          <p:cNvSpPr>
            <a:spLocks noChangeShapeType="1"/>
          </p:cNvSpPr>
          <p:nvPr/>
        </p:nvSpPr>
        <p:spPr bwMode="auto">
          <a:xfrm flipV="1">
            <a:off x="64770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3"/>
          <p:cNvSpPr>
            <a:spLocks noChangeShapeType="1"/>
          </p:cNvSpPr>
          <p:nvPr/>
        </p:nvSpPr>
        <p:spPr bwMode="auto">
          <a:xfrm flipV="1">
            <a:off x="68580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4"/>
          <p:cNvSpPr>
            <a:spLocks noChangeShapeType="1"/>
          </p:cNvSpPr>
          <p:nvPr/>
        </p:nvSpPr>
        <p:spPr bwMode="auto">
          <a:xfrm flipV="1">
            <a:off x="73152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Title 45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Effects of Weaknesses in Oral Language on Reading Growth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689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5756411"/>
              </p:ext>
            </p:extLst>
          </p:nvPr>
        </p:nvGraphicFramePr>
        <p:xfrm>
          <a:off x="685800" y="1752600"/>
          <a:ext cx="7543800" cy="4724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/>
                <a:gridCol w="2514600"/>
                <a:gridCol w="2514600"/>
              </a:tblGrid>
              <a:tr h="213427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Test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Mean Score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Typical Language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Mean Score Children with LI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350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PPVT-III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93.98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350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PPVT-IV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93.68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311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Spaulding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T.,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Hosmer, S.,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&amp;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Schechtman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Investigating the interchangeability and diagnostic utility of the PPVT-III and PPVT-IV for children with and without SLI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67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African American children (typically developing) from low income households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26120"/>
              </p:ext>
            </p:extLst>
          </p:nvPr>
        </p:nvGraphicFramePr>
        <p:xfrm>
          <a:off x="457200" y="3428999"/>
          <a:ext cx="8305800" cy="30415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48400"/>
                <a:gridCol w="2057400"/>
              </a:tblGrid>
              <a:tr h="53340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Test Name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Score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876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Expressive Vocabulary Test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90.58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163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PPVT-III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91.5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7741">
                <a:tc gridSpan="2"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McCabe &amp; Champion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(2010)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Matter of Vocabulary II: Low-Income African American Children’s Performance on the Expressive Vocabulary 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7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Assessment </a:t>
            </a:r>
            <a:endParaRPr lang="en-US" dirty="0"/>
          </a:p>
          <a:p>
            <a:pPr lvl="1"/>
            <a:r>
              <a:rPr lang="en-US" dirty="0" smtClean="0"/>
              <a:t>Vocabulary tests measure </a:t>
            </a:r>
            <a:r>
              <a:rPr lang="en-US" i="1" u="sng" dirty="0" smtClean="0"/>
              <a:t>exposure to words</a:t>
            </a:r>
          </a:p>
          <a:p>
            <a:pPr lvl="1"/>
            <a:r>
              <a:rPr lang="en-US" dirty="0" smtClean="0"/>
              <a:t>Highly effected by SES and mother’s education</a:t>
            </a:r>
          </a:p>
          <a:p>
            <a:r>
              <a:rPr lang="en-US" dirty="0" smtClean="0"/>
              <a:t>Dynamic Assessment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easures </a:t>
            </a:r>
            <a:r>
              <a:rPr lang="en-US" i="1" u="sng" dirty="0" smtClean="0"/>
              <a:t>ability to learn new words</a:t>
            </a:r>
          </a:p>
          <a:p>
            <a:pPr lvl="1"/>
            <a:r>
              <a:rPr lang="en-US" dirty="0" smtClean="0"/>
              <a:t>Differentiates WNL from SLI</a:t>
            </a:r>
          </a:p>
          <a:p>
            <a:pPr lvl="1"/>
            <a:r>
              <a:rPr lang="en-US" dirty="0" smtClean="0"/>
              <a:t>Fast Mapping (</a:t>
            </a:r>
            <a:r>
              <a:rPr lang="en-US" dirty="0" err="1" smtClean="0"/>
              <a:t>Dollaghan</a:t>
            </a:r>
            <a:r>
              <a:rPr lang="en-US" dirty="0" smtClean="0"/>
              <a:t>, 1987)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/>
          <a:lstStyle/>
          <a:p>
            <a:pPr marL="457200" indent="-412750"/>
            <a:r>
              <a:rPr lang="en-US" dirty="0" smtClean="0"/>
              <a:t>Words that are used in text and during classroom discussions.</a:t>
            </a:r>
          </a:p>
          <a:p>
            <a:pPr marL="457200" indent="-412750"/>
            <a:r>
              <a:rPr lang="en-US" dirty="0" smtClean="0"/>
              <a:t>Instruction in general education should address these needs</a:t>
            </a:r>
            <a:endParaRPr lang="en-US" dirty="0"/>
          </a:p>
          <a:p>
            <a:pPr marL="457200" indent="-412750"/>
            <a:r>
              <a:rPr lang="en-US" dirty="0" smtClean="0"/>
              <a:t>Search “Tier 2 Vocabulary”</a:t>
            </a:r>
            <a:endParaRPr lang="en-US" dirty="0" smtClean="0">
              <a:hlinkClick r:id="rId2"/>
            </a:endParaRPr>
          </a:p>
          <a:p>
            <a:pPr lvl="1"/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://www.flocabulary.com/wordlists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www.hpcsd.org/district.cfm?subpage=29208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2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4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90678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675146"/>
              </p:ext>
            </p:extLst>
          </p:nvPr>
        </p:nvGraphicFramePr>
        <p:xfrm>
          <a:off x="1905000" y="533400"/>
          <a:ext cx="58928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</a:tblGrid>
              <a:tr h="11380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Grade</a:t>
                      </a:r>
                      <a:r>
                        <a:rPr lang="en-US" sz="3200" baseline="0" dirty="0" smtClean="0"/>
                        <a:t> 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Grade 6</a:t>
                      </a:r>
                      <a:endParaRPr lang="en-US" sz="3200" dirty="0"/>
                    </a:p>
                  </a:txBody>
                  <a:tcPr anchor="ctr"/>
                </a:tc>
              </a:tr>
              <a:tr h="479034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Annoy </a:t>
                      </a:r>
                    </a:p>
                    <a:p>
                      <a:r>
                        <a:rPr lang="en-US" sz="3200" dirty="0" smtClean="0"/>
                        <a:t>Attention </a:t>
                      </a:r>
                    </a:p>
                    <a:p>
                      <a:r>
                        <a:rPr lang="en-US" sz="3200" dirty="0" smtClean="0"/>
                        <a:t>Calm </a:t>
                      </a:r>
                    </a:p>
                    <a:p>
                      <a:r>
                        <a:rPr lang="en-US" sz="3200" dirty="0" smtClean="0"/>
                        <a:t>Comfortable </a:t>
                      </a:r>
                    </a:p>
                    <a:p>
                      <a:r>
                        <a:rPr lang="en-US" sz="3200" dirty="0" smtClean="0"/>
                        <a:t>Consequence </a:t>
                      </a:r>
                    </a:p>
                    <a:p>
                      <a:r>
                        <a:rPr lang="en-US" sz="3200" dirty="0" smtClean="0"/>
                        <a:t>Curious </a:t>
                      </a:r>
                    </a:p>
                    <a:p>
                      <a:r>
                        <a:rPr lang="en-US" sz="3200" dirty="0" smtClean="0"/>
                        <a:t>Curve </a:t>
                      </a:r>
                    </a:p>
                    <a:p>
                      <a:r>
                        <a:rPr lang="en-US" sz="3200" dirty="0" smtClean="0"/>
                        <a:t>Ignore </a:t>
                      </a:r>
                    </a:p>
                    <a:p>
                      <a:r>
                        <a:rPr lang="en-US" sz="3200" dirty="0" smtClean="0"/>
                        <a:t>Important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Dimension </a:t>
                      </a:r>
                    </a:p>
                    <a:p>
                      <a:r>
                        <a:rPr lang="en-US" sz="3200" dirty="0" smtClean="0"/>
                        <a:t>Drastic </a:t>
                      </a:r>
                    </a:p>
                    <a:p>
                      <a:r>
                        <a:rPr lang="en-US" sz="3200" dirty="0" smtClean="0"/>
                        <a:t>Elaborate </a:t>
                      </a:r>
                    </a:p>
                    <a:p>
                      <a:r>
                        <a:rPr lang="en-US" sz="3200" dirty="0" smtClean="0"/>
                        <a:t>Encourage </a:t>
                      </a:r>
                    </a:p>
                    <a:p>
                      <a:r>
                        <a:rPr lang="en-US" sz="3200" dirty="0" smtClean="0"/>
                        <a:t>Equation </a:t>
                      </a:r>
                    </a:p>
                    <a:p>
                      <a:r>
                        <a:rPr lang="en-US" sz="3200" dirty="0" smtClean="0"/>
                        <a:t>Evaluate </a:t>
                      </a:r>
                    </a:p>
                    <a:p>
                      <a:r>
                        <a:rPr lang="en-US" sz="3200" dirty="0" smtClean="0"/>
                        <a:t>Exaggerate </a:t>
                      </a:r>
                    </a:p>
                    <a:p>
                      <a:r>
                        <a:rPr lang="en-US" sz="3200" dirty="0" smtClean="0"/>
                        <a:t>Exhaust </a:t>
                      </a:r>
                    </a:p>
                    <a:p>
                      <a:r>
                        <a:rPr lang="en-US" sz="3200" dirty="0" smtClean="0"/>
                        <a:t>Expression 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28800" y="5334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Grade Level?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800600" y="533400"/>
            <a:ext cx="2971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Grade Level?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3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Home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Examine experiences with</a:t>
            </a:r>
          </a:p>
          <a:p>
            <a:pPr lvl="1"/>
            <a:r>
              <a:rPr lang="en-US" sz="3600" dirty="0" smtClean="0"/>
              <a:t>Locus of control for behavior</a:t>
            </a:r>
          </a:p>
          <a:p>
            <a:pPr lvl="1"/>
            <a:r>
              <a:rPr lang="en-US" sz="3600" dirty="0" smtClean="0"/>
              <a:t>Structure and use of routines</a:t>
            </a:r>
          </a:p>
          <a:p>
            <a:pPr lvl="1"/>
            <a:r>
              <a:rPr lang="en-US" sz="3600" dirty="0" smtClean="0"/>
              <a:t>Use of rigid time limits</a:t>
            </a:r>
          </a:p>
          <a:p>
            <a:pPr lvl="1"/>
            <a:r>
              <a:rPr lang="en-US" sz="3600" dirty="0" smtClean="0"/>
              <a:t>Temporal concepts (first, next, then)</a:t>
            </a:r>
          </a:p>
          <a:p>
            <a:pPr lvl="1"/>
            <a:r>
              <a:rPr lang="en-US" sz="3600" dirty="0" smtClean="0"/>
              <a:t>Language and </a:t>
            </a:r>
            <a:r>
              <a:rPr lang="en-US" sz="3600" dirty="0"/>
              <a:t>s</a:t>
            </a:r>
            <a:r>
              <a:rPr lang="en-US" sz="3600" dirty="0" smtClean="0"/>
              <a:t>tory use</a:t>
            </a:r>
          </a:p>
        </p:txBody>
      </p:sp>
    </p:spTree>
    <p:extLst>
      <p:ext uri="{BB962C8B-B14F-4D97-AF65-F5344CB8AC3E}">
        <p14:creationId xmlns:p14="http://schemas.microsoft.com/office/powerpoint/2010/main" val="30784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4000" dirty="0" smtClean="0"/>
              <a:t>“</a:t>
            </a:r>
            <a:r>
              <a:rPr lang="mr-IN" sz="4000" dirty="0" smtClean="0"/>
              <a:t>…</a:t>
            </a:r>
            <a:r>
              <a:rPr lang="en-US" sz="4000" dirty="0" smtClean="0"/>
              <a:t>Can </a:t>
            </a:r>
            <a:r>
              <a:rPr lang="en-US" sz="4000" dirty="0"/>
              <a:t>help identify learning potential and eliminate bias for students with cultural and linguistic differences or socio-economic risk factors</a:t>
            </a:r>
            <a:r>
              <a:rPr lang="en-US" sz="4000" dirty="0" smtClean="0"/>
              <a:t>.”</a:t>
            </a:r>
            <a:endParaRPr lang="en-US" sz="4000" dirty="0"/>
          </a:p>
          <a:p>
            <a:pPr marL="45720" indent="0" algn="r">
              <a:buNone/>
            </a:pPr>
            <a:endParaRPr lang="en-US" sz="2600" dirty="0" smtClean="0"/>
          </a:p>
          <a:p>
            <a:pPr marL="45720" indent="0" algn="r">
              <a:buNone/>
            </a:pPr>
            <a:r>
              <a:rPr lang="en-US" sz="2600" dirty="0" smtClean="0"/>
              <a:t>Virginia </a:t>
            </a:r>
            <a:r>
              <a:rPr lang="en-US" sz="2600" dirty="0"/>
              <a:t>Department of Education, 2013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1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3200"/>
            <a:ext cx="6324600" cy="16459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 Examples of Dynamic assessment methods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836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/>
          <a:lstStyle/>
          <a:p>
            <a:r>
              <a:rPr lang="en-US" dirty="0" smtClean="0"/>
              <a:t>Personal Efficacy Behaviors</a:t>
            </a:r>
          </a:p>
          <a:p>
            <a:pPr lvl="1"/>
            <a:r>
              <a:rPr lang="en-US" dirty="0" smtClean="0"/>
              <a:t>Self talk, perseverance, etc.</a:t>
            </a:r>
          </a:p>
          <a:p>
            <a:r>
              <a:rPr lang="en-US" dirty="0" smtClean="0"/>
              <a:t>Attention</a:t>
            </a:r>
          </a:p>
          <a:p>
            <a:r>
              <a:rPr lang="en-US" dirty="0" smtClean="0"/>
              <a:t>Imitation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Emotional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4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/>
          </a:bodyPr>
          <a:lstStyle/>
          <a:p>
            <a:pPr marL="457200" indent="-412750">
              <a:lnSpc>
                <a:spcPct val="150000"/>
              </a:lnSpc>
            </a:pPr>
            <a:r>
              <a:rPr lang="en-US" dirty="0" smtClean="0"/>
              <a:t>Measures the ability to learn novel words from exposure rather than vocabulary </a:t>
            </a:r>
            <a:r>
              <a:rPr lang="en-US" dirty="0"/>
              <a:t>tests </a:t>
            </a:r>
            <a:r>
              <a:rPr lang="en-US" dirty="0" smtClean="0"/>
              <a:t>that differentiate </a:t>
            </a:r>
            <a:r>
              <a:rPr lang="en-US" dirty="0"/>
              <a:t>socio-economic </a:t>
            </a:r>
            <a:r>
              <a:rPr lang="en-US" dirty="0" smtClean="0"/>
              <a:t>classes</a:t>
            </a:r>
          </a:p>
          <a:p>
            <a:pPr marL="457200" indent="-412750">
              <a:lnSpc>
                <a:spcPct val="150000"/>
              </a:lnSpc>
            </a:pPr>
            <a:r>
              <a:rPr lang="en-US" dirty="0" smtClean="0"/>
              <a:t>Significant differences between typically developing and children with SLI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4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video online at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://www.leadersproject.org/2015/03/16/nonword-repetition-assessment-task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Dollaghan</a:t>
            </a:r>
            <a:r>
              <a:rPr lang="en-US" dirty="0"/>
              <a:t>, C. A. (1987). Fast Mapping in Normal and Language-Impaired Children. </a:t>
            </a:r>
            <a:br>
              <a:rPr lang="en-US" dirty="0"/>
            </a:br>
            <a:r>
              <a:rPr lang="en-US" i="1" dirty="0" smtClean="0"/>
              <a:t>J Speech Hear </a:t>
            </a:r>
            <a:r>
              <a:rPr lang="en-US" i="1" dirty="0" err="1" smtClean="0"/>
              <a:t>Disord</a:t>
            </a:r>
            <a:r>
              <a:rPr lang="en-US" dirty="0" smtClean="0"/>
              <a:t>, 52(3), 218-222. </a:t>
            </a:r>
            <a:r>
              <a:rPr lang="en-US" dirty="0" err="1" smtClean="0"/>
              <a:t>doi</a:t>
            </a:r>
            <a:r>
              <a:rPr lang="en-US" dirty="0" smtClean="0"/>
              <a:t>: 10.1044/jshd.5203.218.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in Normal and Language-Impaired Children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r="12273"/>
          <a:stretch/>
        </p:blipFill>
        <p:spPr bwMode="auto">
          <a:xfrm>
            <a:off x="4648200" y="2133600"/>
            <a:ext cx="4049486" cy="36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9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Moog</a:t>
            </a:r>
            <a:endParaRPr lang="en-US" dirty="0"/>
          </a:p>
        </p:txBody>
      </p:sp>
      <p:pic>
        <p:nvPicPr>
          <p:cNvPr id="12" name="Content Placeholder 11" descr="Diesel-Engine-Spare-Par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33618" b="33806"/>
          <a:stretch/>
        </p:blipFill>
        <p:spPr>
          <a:xfrm>
            <a:off x="1600200" y="2209800"/>
            <a:ext cx="5867400" cy="3836878"/>
          </a:xfrm>
        </p:spPr>
      </p:pic>
    </p:spTree>
    <p:extLst>
      <p:ext uri="{BB962C8B-B14F-4D97-AF65-F5344CB8AC3E}">
        <p14:creationId xmlns:p14="http://schemas.microsoft.com/office/powerpoint/2010/main" val="127590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durpy</a:t>
            </a:r>
            <a:endParaRPr lang="en-US" dirty="0"/>
          </a:p>
        </p:txBody>
      </p:sp>
      <p:pic>
        <p:nvPicPr>
          <p:cNvPr id="12" name="Content Placeholder 11" descr="Diesel-Engine-Spare-Par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33217" r="50571" b="34680"/>
          <a:stretch/>
        </p:blipFill>
        <p:spPr>
          <a:xfrm>
            <a:off x="914400" y="1752600"/>
            <a:ext cx="7086600" cy="4626351"/>
          </a:xfrm>
        </p:spPr>
      </p:pic>
    </p:spTree>
    <p:extLst>
      <p:ext uri="{BB962C8B-B14F-4D97-AF65-F5344CB8AC3E}">
        <p14:creationId xmlns:p14="http://schemas.microsoft.com/office/powerpoint/2010/main" val="127590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lohr</a:t>
            </a:r>
            <a:endParaRPr lang="en-US" dirty="0"/>
          </a:p>
        </p:txBody>
      </p:sp>
      <p:pic>
        <p:nvPicPr>
          <p:cNvPr id="12" name="Content Placeholder 11" descr="Diesel-Engine-Spare-Par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" r="50945" b="69459"/>
          <a:stretch/>
        </p:blipFill>
        <p:spPr>
          <a:xfrm>
            <a:off x="304800" y="2057400"/>
            <a:ext cx="8296680" cy="4423504"/>
          </a:xfrm>
        </p:spPr>
      </p:pic>
    </p:spTree>
    <p:extLst>
      <p:ext uri="{BB962C8B-B14F-4D97-AF65-F5344CB8AC3E}">
        <p14:creationId xmlns:p14="http://schemas.microsoft.com/office/powerpoint/2010/main" val="127590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esel-Engine-Spare-Part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6210" r="2691" b="39323"/>
          <a:stretch/>
        </p:blipFill>
        <p:spPr>
          <a:xfrm>
            <a:off x="228600" y="1676400"/>
            <a:ext cx="8759338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the.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93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pic>
        <p:nvPicPr>
          <p:cNvPr id="12" name="Content Placeholder 11" descr="Diesel-Engine-Spare-Par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33618" b="33806"/>
          <a:stretch/>
        </p:blipFill>
        <p:spPr>
          <a:xfrm>
            <a:off x="1600200" y="2209800"/>
            <a:ext cx="5867400" cy="3836878"/>
          </a:xfrm>
        </p:spPr>
      </p:pic>
    </p:spTree>
    <p:extLst>
      <p:ext uri="{BB962C8B-B14F-4D97-AF65-F5344CB8AC3E}">
        <p14:creationId xmlns:p14="http://schemas.microsoft.com/office/powerpoint/2010/main" val="49104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“…assessment </a:t>
            </a:r>
            <a:r>
              <a:rPr lang="en-US" dirty="0"/>
              <a:t>which seeks to identify the skills that an individual child possesses as well as their learning </a:t>
            </a:r>
            <a:r>
              <a:rPr lang="en-US" dirty="0" smtClean="0"/>
              <a:t>potential.” </a:t>
            </a:r>
          </a:p>
          <a:p>
            <a:r>
              <a:rPr lang="en-US" dirty="0" smtClean="0"/>
              <a:t>“…is </a:t>
            </a:r>
            <a:r>
              <a:rPr lang="en-US" dirty="0"/>
              <a:t>highly interactive and process-oriented</a:t>
            </a:r>
            <a:r>
              <a:rPr lang="en-US" dirty="0" smtClean="0"/>
              <a:t>.”</a:t>
            </a:r>
          </a:p>
          <a:p>
            <a:pPr marL="45720" indent="0" algn="r">
              <a:buNone/>
            </a:pPr>
            <a:endParaRPr lang="en-US" sz="2400" dirty="0" smtClean="0"/>
          </a:p>
          <a:p>
            <a:pPr marL="45720" indent="0" algn="r">
              <a:buNone/>
            </a:pPr>
            <a:r>
              <a:rPr lang="en-US" sz="2400" dirty="0" smtClean="0"/>
              <a:t>Retrieved from </a:t>
            </a:r>
            <a:r>
              <a:rPr lang="en-US" sz="2400" dirty="0"/>
              <a:t>http://www.asha.org/practice/multicultural</a:t>
            </a:r>
            <a:r>
              <a:rPr lang="en-US" sz="2400" dirty="0" smtClean="0"/>
              <a:t>/issues/</a:t>
            </a:r>
            <a:br>
              <a:rPr lang="en-US" sz="2400" dirty="0" smtClean="0"/>
            </a:br>
            <a:r>
              <a:rPr lang="en-US" sz="2400" dirty="0" smtClean="0"/>
              <a:t>Dynamic-Assessment</a:t>
            </a:r>
            <a:r>
              <a:rPr lang="en-US" sz="2400" dirty="0"/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5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pic>
        <p:nvPicPr>
          <p:cNvPr id="12" name="Content Placeholder 11" descr="Diesel-Engine-Spare-Par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" r="50945" b="69459"/>
          <a:stretch/>
        </p:blipFill>
        <p:spPr>
          <a:xfrm>
            <a:off x="304800" y="2057400"/>
            <a:ext cx="8296680" cy="4423504"/>
          </a:xfrm>
        </p:spPr>
      </p:pic>
    </p:spTree>
    <p:extLst>
      <p:ext uri="{BB962C8B-B14F-4D97-AF65-F5344CB8AC3E}">
        <p14:creationId xmlns:p14="http://schemas.microsoft.com/office/powerpoint/2010/main" val="128992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Presentation of item and novel word</a:t>
            </a:r>
          </a:p>
          <a:p>
            <a:r>
              <a:rPr lang="en-US" dirty="0" smtClean="0"/>
              <a:t>Did incidental learning occur?</a:t>
            </a:r>
          </a:p>
          <a:p>
            <a:pPr lvl="1"/>
            <a:r>
              <a:rPr lang="en-US" dirty="0" smtClean="0"/>
              <a:t>Receptive language</a:t>
            </a:r>
          </a:p>
          <a:p>
            <a:pPr lvl="1"/>
            <a:r>
              <a:rPr lang="en-US" dirty="0" smtClean="0"/>
              <a:t>Expressive language</a:t>
            </a:r>
          </a:p>
          <a:p>
            <a:r>
              <a:rPr lang="en-US" dirty="0" smtClean="0"/>
              <a:t>Are prompts are required?</a:t>
            </a:r>
          </a:p>
          <a:p>
            <a:r>
              <a:rPr lang="en-US" dirty="0" smtClean="0"/>
              <a:t>What techniques assist the student in learning new words?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3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Quick interactive tasks</a:t>
            </a:r>
          </a:p>
          <a:p>
            <a:r>
              <a:rPr lang="en-US" dirty="0" smtClean="0"/>
              <a:t>“Instant Shaker” or “</a:t>
            </a:r>
            <a:r>
              <a:rPr lang="en-US" dirty="0" err="1" smtClean="0"/>
              <a:t>Printables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Designed to stimulate creative processes</a:t>
            </a:r>
          </a:p>
          <a:p>
            <a:r>
              <a:rPr lang="en-US" dirty="0" smtClean="0"/>
              <a:t>Use to examine:</a:t>
            </a:r>
          </a:p>
          <a:p>
            <a:pPr lvl="1"/>
            <a:r>
              <a:rPr lang="en-US" sz="3200" dirty="0" smtClean="0"/>
              <a:t>Organization</a:t>
            </a:r>
          </a:p>
          <a:p>
            <a:pPr lvl="1"/>
            <a:r>
              <a:rPr lang="en-US" sz="3200" dirty="0" smtClean="0"/>
              <a:t>Planning</a:t>
            </a:r>
          </a:p>
          <a:p>
            <a:pPr lvl="1"/>
            <a:r>
              <a:rPr lang="en-US" sz="3200" dirty="0" smtClean="0"/>
              <a:t>Language</a:t>
            </a:r>
          </a:p>
          <a:p>
            <a:pPr lvl="1"/>
            <a:r>
              <a:rPr lang="en-US" sz="3200" dirty="0" smtClean="0"/>
              <a:t>Problem Solving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5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891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39582" r="-1488" b="7361"/>
          <a:stretch/>
        </p:blipFill>
        <p:spPr>
          <a:xfrm>
            <a:off x="4191000" y="1371600"/>
            <a:ext cx="4530441" cy="4267200"/>
          </a:xfrm>
        </p:spPr>
      </p:pic>
      <p:pic>
        <p:nvPicPr>
          <p:cNvPr id="5" name="Picture 4" descr="IMG_289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5945" r="13973" b="5573"/>
          <a:stretch/>
        </p:blipFill>
        <p:spPr>
          <a:xfrm>
            <a:off x="457200" y="228600"/>
            <a:ext cx="3048000" cy="64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5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Dynamic Assessment of Decoding and Language</a:t>
            </a:r>
          </a:p>
          <a:p>
            <a:r>
              <a:rPr lang="en-US" sz="3600" dirty="0" smtClean="0"/>
              <a:t>Uses Test-Teach-Retest method</a:t>
            </a:r>
          </a:p>
          <a:p>
            <a:r>
              <a:rPr lang="en-US" sz="3600" dirty="0" smtClean="0"/>
              <a:t>Interpretation and Recommendations are based on: </a:t>
            </a:r>
          </a:p>
          <a:p>
            <a:pPr lvl="1"/>
            <a:r>
              <a:rPr lang="en-US" sz="3600" dirty="0" smtClean="0"/>
              <a:t>Student pre and post scores</a:t>
            </a:r>
          </a:p>
          <a:p>
            <a:pPr lvl="1"/>
            <a:r>
              <a:rPr lang="en-US" sz="3600" dirty="0" smtClean="0"/>
              <a:t>Responsiveness</a:t>
            </a:r>
          </a:p>
          <a:p>
            <a:pPr lvl="1"/>
            <a:endParaRPr lang="en-US" sz="3600" dirty="0"/>
          </a:p>
          <a:p>
            <a:pPr marL="365760" lvl="1" indent="0" algn="r">
              <a:buNone/>
            </a:pPr>
            <a:r>
              <a:rPr lang="en-US" sz="2600" dirty="0" smtClean="0"/>
              <a:t>Images of PEARL </a:t>
            </a:r>
            <a:r>
              <a:rPr lang="en-US" sz="2600" dirty="0"/>
              <a:t>Record Form </a:t>
            </a:r>
            <a:r>
              <a:rPr lang="en-US" sz="2600" dirty="0" smtClean="0"/>
              <a:t>1. </a:t>
            </a:r>
          </a:p>
          <a:p>
            <a:pPr marL="365760" lvl="1" indent="0" algn="r">
              <a:buNone/>
            </a:pPr>
            <a:r>
              <a:rPr lang="en-US" sz="2600" dirty="0" smtClean="0"/>
              <a:t>Used </a:t>
            </a:r>
            <a:r>
              <a:rPr lang="en-US" sz="2600" dirty="0"/>
              <a:t>with Permission</a:t>
            </a:r>
          </a:p>
          <a:p>
            <a:pPr marL="365760" lvl="1" indent="0">
              <a:buNone/>
            </a:pPr>
            <a:endParaRPr lang="en-US" sz="3600" dirty="0" smtClean="0"/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the PEARL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88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10173" r="65423" b="3895"/>
          <a:stretch/>
        </p:blipFill>
        <p:spPr>
          <a:xfrm rot="5400000">
            <a:off x="2794953" y="-813752"/>
            <a:ext cx="3429000" cy="87141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88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2" t="12016" r="27335" b="6329"/>
          <a:stretch/>
        </p:blipFill>
        <p:spPr>
          <a:xfrm rot="5400000">
            <a:off x="1984956" y="-5671"/>
            <a:ext cx="5174090" cy="82296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1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88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2" t="10173" r="7133" b="5195"/>
          <a:stretch/>
        </p:blipFill>
        <p:spPr>
          <a:xfrm rot="5400000">
            <a:off x="3210462" y="-952557"/>
            <a:ext cx="2696944" cy="91178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RETEST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1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95600"/>
            <a:ext cx="6324600" cy="1645920"/>
          </a:xfrm>
        </p:spPr>
        <p:txBody>
          <a:bodyPr/>
          <a:lstStyle/>
          <a:p>
            <a:r>
              <a:rPr lang="en-US" sz="6600" dirty="0" smtClean="0"/>
              <a:t>Narrative Assessment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407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en-US" i="1" dirty="0"/>
              <a:t>The diagnostic accuracy of distinguishing a language difference from language impairment is substantially increased when LSA is used in conjunction with standardized </a:t>
            </a:r>
            <a:r>
              <a:rPr lang="en-US" i="1" dirty="0" smtClean="0"/>
              <a:t>testing </a:t>
            </a:r>
            <a:r>
              <a:rPr lang="en-US" i="1" dirty="0"/>
              <a:t>(Horton-</a:t>
            </a:r>
            <a:r>
              <a:rPr lang="en-US" i="1" dirty="0" err="1"/>
              <a:t>Ikard</a:t>
            </a:r>
            <a:r>
              <a:rPr lang="en-US" i="1" dirty="0"/>
              <a:t>, 2010).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9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dirty="0" smtClean="0"/>
              <a:t>“Dynamic assessment measures </a:t>
            </a:r>
            <a:r>
              <a:rPr lang="en-US" dirty="0"/>
              <a:t>how a student responds to intervention and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difference </a:t>
            </a:r>
            <a:r>
              <a:rPr lang="en-US" dirty="0"/>
              <a:t>between what the student can learn unaided, and what he or she can learn with assistance</a:t>
            </a:r>
            <a:r>
              <a:rPr lang="en-US" dirty="0" smtClean="0"/>
              <a:t>.…”</a:t>
            </a:r>
          </a:p>
          <a:p>
            <a:pPr marL="45720" indent="0">
              <a:buNone/>
            </a:pPr>
            <a:endParaRPr lang="en-US" dirty="0"/>
          </a:p>
          <a:p>
            <a:pPr marL="45720" indent="0" algn="r">
              <a:buNone/>
            </a:pPr>
            <a:r>
              <a:rPr lang="en-US" sz="2600" dirty="0" smtClean="0"/>
              <a:t>Virginia Department of Education, 2013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Dynamic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Language Sample Analysis With Children Who Speak Non-Mainstream Dialects of </a:t>
            </a:r>
            <a:r>
              <a:rPr lang="en-US" dirty="0" smtClean="0"/>
              <a:t>English, </a:t>
            </a:r>
            <a:r>
              <a:rPr lang="en-US" dirty="0" err="1" smtClean="0">
                <a:hlinkClick r:id="rId2"/>
              </a:rPr>
              <a:t>RaMonda</a:t>
            </a:r>
            <a:r>
              <a:rPr lang="en-US" dirty="0" smtClean="0">
                <a:hlinkClick r:id="rId2"/>
              </a:rPr>
              <a:t> Horton-</a:t>
            </a:r>
            <a:r>
              <a:rPr lang="en-US" dirty="0" err="1" smtClean="0">
                <a:hlinkClick r:id="rId2"/>
              </a:rPr>
              <a:t>Ikard</a:t>
            </a:r>
            <a:r>
              <a:rPr lang="en-US" dirty="0" smtClean="0"/>
              <a:t>, </a:t>
            </a:r>
            <a:r>
              <a:rPr lang="en-US" b="1" i="1" dirty="0" smtClean="0"/>
              <a:t>SIG </a:t>
            </a:r>
            <a:r>
              <a:rPr lang="en-US" b="1" i="1" dirty="0"/>
              <a:t>1 Perspectives on Language Learning and Education</a:t>
            </a:r>
            <a:r>
              <a:rPr lang="en-US" dirty="0"/>
              <a:t>, March 2010, Vol. 17, 16-23. doi:10.1044/lle17.1.16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9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58201" cy="48341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Macrostructure</a:t>
            </a:r>
          </a:p>
          <a:p>
            <a:pPr lvl="1"/>
            <a:r>
              <a:rPr lang="en-US" sz="3600" dirty="0" smtClean="0"/>
              <a:t>Story Grammar</a:t>
            </a:r>
          </a:p>
          <a:p>
            <a:pPr lvl="1"/>
            <a:r>
              <a:rPr lang="en-US" sz="3600" dirty="0" smtClean="0"/>
              <a:t>Episodic Complexity</a:t>
            </a:r>
          </a:p>
          <a:p>
            <a:r>
              <a:rPr lang="en-US" sz="4000" dirty="0"/>
              <a:t>Microstructure</a:t>
            </a:r>
          </a:p>
          <a:p>
            <a:pPr lvl="1"/>
            <a:r>
              <a:rPr lang="en-US" sz="3600" dirty="0" smtClean="0"/>
              <a:t>Literate Language</a:t>
            </a:r>
          </a:p>
          <a:p>
            <a:pPr lvl="1"/>
            <a:r>
              <a:rPr lang="en-US" sz="3600" dirty="0" smtClean="0"/>
              <a:t>Cohesion</a:t>
            </a:r>
          </a:p>
          <a:p>
            <a:pPr lvl="1"/>
            <a:r>
              <a:rPr lang="en-US" sz="3600" dirty="0" smtClean="0"/>
              <a:t>Clauses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1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Narrative Resources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www.doe.virginia.gov</a:t>
            </a:r>
            <a:r>
              <a:rPr lang="en-US" dirty="0"/>
              <a:t> </a:t>
            </a:r>
            <a:r>
              <a:rPr lang="en-US" dirty="0" smtClean="0"/>
              <a:t>and search “SLP”</a:t>
            </a:r>
          </a:p>
          <a:p>
            <a:r>
              <a:rPr lang="en-US" dirty="0" smtClean="0"/>
              <a:t>Free Resources</a:t>
            </a:r>
          </a:p>
          <a:p>
            <a:pPr lvl="1"/>
            <a:r>
              <a:rPr lang="en-US" sz="3600" dirty="0" smtClean="0"/>
              <a:t>School Age Language Measure Cards</a:t>
            </a:r>
          </a:p>
          <a:p>
            <a:pPr lvl="1"/>
            <a:r>
              <a:rPr lang="en-US" sz="3600" dirty="0" smtClean="0"/>
              <a:t>Narrative Protocol for Picture Prompted Stories</a:t>
            </a:r>
          </a:p>
          <a:p>
            <a:pPr lvl="1"/>
            <a:r>
              <a:rPr lang="en-US" sz="3600" dirty="0" smtClean="0"/>
              <a:t>Online modules with quiz and certificates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653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slam card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18182" r="28267" b="7371"/>
          <a:stretch/>
        </p:blipFill>
        <p:spPr>
          <a:xfrm rot="21200574">
            <a:off x="436959" y="454153"/>
            <a:ext cx="4191000" cy="5153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146" t="12772" r="37591" b="11503"/>
          <a:stretch/>
        </p:blipFill>
        <p:spPr>
          <a:xfrm rot="1090662">
            <a:off x="4043467" y="1210050"/>
            <a:ext cx="423539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Champs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/>
          <a:lstStyle/>
          <a:p>
            <a:r>
              <a:rPr lang="en-US" dirty="0" smtClean="0"/>
              <a:t>Narrative tools for regular or special education staff (small or large group)</a:t>
            </a:r>
          </a:p>
          <a:p>
            <a:r>
              <a:rPr lang="en-US" dirty="0" smtClean="0"/>
              <a:t>Pre-k through High School</a:t>
            </a:r>
          </a:p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Scripted Stories </a:t>
            </a:r>
            <a:endParaRPr lang="en-US" dirty="0"/>
          </a:p>
          <a:p>
            <a:pPr lvl="1"/>
            <a:r>
              <a:rPr lang="en-US" dirty="0" smtClean="0"/>
              <a:t>Icons for story parts</a:t>
            </a:r>
          </a:p>
          <a:p>
            <a:pPr lvl="1"/>
            <a:r>
              <a:rPr lang="en-US" dirty="0" smtClean="0"/>
              <a:t>Written language activities </a:t>
            </a:r>
          </a:p>
          <a:p>
            <a:pPr lvl="1"/>
            <a:r>
              <a:rPr lang="en-US" dirty="0" smtClean="0"/>
              <a:t>Story Champ Blitz extensions for older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ry champ 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" b="1923"/>
          <a:stretch/>
        </p:blipFill>
        <p:spPr>
          <a:xfrm>
            <a:off x="1905000" y="1524000"/>
            <a:ext cx="5410200" cy="51254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0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Narratives?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Relevant &amp; contextualized task (content is taught </a:t>
            </a:r>
            <a:r>
              <a:rPr lang="en-US" dirty="0"/>
              <a:t>a</a:t>
            </a:r>
            <a:r>
              <a:rPr lang="en-US" dirty="0" smtClean="0"/>
              <a:t>s stories)</a:t>
            </a:r>
          </a:p>
          <a:p>
            <a:r>
              <a:rPr lang="en-US" dirty="0" smtClean="0"/>
              <a:t>Research shows up to 100% sensitivity and specificity as dynamic assessment tool</a:t>
            </a:r>
          </a:p>
          <a:p>
            <a:r>
              <a:rPr lang="en-US" dirty="0"/>
              <a:t>Examine for multiple areas in one task</a:t>
            </a:r>
          </a:p>
          <a:p>
            <a:pPr lvl="1"/>
            <a:r>
              <a:rPr lang="en-US" dirty="0" smtClean="0"/>
              <a:t>Morphology</a:t>
            </a:r>
          </a:p>
          <a:p>
            <a:pPr lvl="1"/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Pragmatics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Reports and dynamic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dirty="0" smtClean="0"/>
              <a:t>Assessment Data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Standardized/norm referenced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Dynamic Assessment and Language Sample Analysis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Analysis/Interpretations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Recommendations</a:t>
            </a:r>
          </a:p>
          <a:p>
            <a:pPr marL="45720" indent="0">
              <a:buNone/>
            </a:pPr>
            <a:endParaRPr lang="en-US" dirty="0"/>
          </a:p>
          <a:p>
            <a:pPr>
              <a:buSzPct val="120000"/>
              <a:buFont typeface="Wingdings" panose="05000000000000000000" pitchFamily="2" charset="2"/>
              <a:buChar char=""/>
            </a:pPr>
            <a:r>
              <a:rPr lang="en-US" dirty="0" smtClean="0"/>
              <a:t>Reporting scores is NEVER enough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7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/>
          <a:lstStyle/>
          <a:p>
            <a:r>
              <a:rPr lang="en-US" sz="4000" dirty="0" smtClean="0"/>
              <a:t>Dynamic assessment data is a valid source of data in IDEA</a:t>
            </a:r>
          </a:p>
          <a:p>
            <a:pPr lvl="1"/>
            <a:r>
              <a:rPr lang="en-US" sz="3600" dirty="0" smtClean="0"/>
              <a:t>Evaluation and Eligibility</a:t>
            </a:r>
          </a:p>
          <a:p>
            <a:pPr lvl="1"/>
            <a:r>
              <a:rPr lang="en-US" sz="3600" dirty="0" smtClean="0"/>
              <a:t>Regulations</a:t>
            </a:r>
          </a:p>
          <a:p>
            <a:r>
              <a:rPr lang="en-US" sz="4000" dirty="0" smtClean="0"/>
              <a:t>Written reports should contain data from these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assessment data</a:t>
            </a:r>
          </a:p>
        </p:txBody>
      </p:sp>
    </p:spTree>
    <p:extLst>
      <p:ext uri="{BB962C8B-B14F-4D97-AF65-F5344CB8AC3E}">
        <p14:creationId xmlns:p14="http://schemas.microsoft.com/office/powerpoint/2010/main" val="364912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54394"/>
          </a:xfrm>
        </p:spPr>
        <p:txBody>
          <a:bodyPr/>
          <a:lstStyle/>
          <a:p>
            <a:r>
              <a:rPr lang="en-US" dirty="0" smtClean="0"/>
              <a:t>After testing, have you ever...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Asked a follow up question because you wanted to know what the child was thinking?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Given a second try without a timer?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Given additional practice?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Paraphrased the directions?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01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 marL="457200" indent="-412750"/>
            <a:r>
              <a:rPr lang="en-US" sz="3600" dirty="0" smtClean="0"/>
              <a:t>Document type of dynamic assessment, materials used, and mediated learning sessions </a:t>
            </a:r>
          </a:p>
          <a:p>
            <a:pPr marL="457200" indent="-412750"/>
            <a:r>
              <a:rPr lang="en-US" sz="3600" dirty="0"/>
              <a:t>Describe strategies and student performance and modifiability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6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including:</a:t>
            </a:r>
          </a:p>
          <a:p>
            <a:pPr marL="8064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Summary of task and data </a:t>
            </a:r>
          </a:p>
          <a:p>
            <a:pPr marL="8064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Comparison data (typical expectation or examples )</a:t>
            </a:r>
          </a:p>
          <a:p>
            <a:pPr marL="8064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Summary of strengths and weakness</a:t>
            </a:r>
          </a:p>
          <a:p>
            <a:r>
              <a:rPr lang="en-US" dirty="0"/>
              <a:t>Provide citations when appropriate to address:</a:t>
            </a:r>
          </a:p>
          <a:p>
            <a:pPr lvl="1"/>
            <a:r>
              <a:rPr lang="en-US" dirty="0"/>
              <a:t>Diagnostic accuracy</a:t>
            </a:r>
          </a:p>
          <a:p>
            <a:pPr lvl="1"/>
            <a:r>
              <a:rPr lang="en-US" dirty="0"/>
              <a:t>Research on usage</a:t>
            </a:r>
          </a:p>
          <a:p>
            <a:pPr lvl="1"/>
            <a:r>
              <a:rPr lang="en-US" dirty="0"/>
              <a:t>Administration manual</a:t>
            </a:r>
          </a:p>
          <a:p>
            <a:pPr lvl="1"/>
            <a:r>
              <a:rPr lang="en-US" dirty="0"/>
              <a:t>Regulations and state/professional guidance </a:t>
            </a:r>
          </a:p>
          <a:p>
            <a:pPr marL="806450" lvl="1" indent="-4572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806450" lvl="1" indent="-45720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2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886015" cy="58637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3200400"/>
            <a:ext cx="1675660" cy="16733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A Review of </a:t>
            </a:r>
            <a:br>
              <a:rPr lang="en-US" sz="2400" dirty="0" smtClean="0"/>
            </a:br>
            <a:r>
              <a:rPr lang="en-US" sz="2400" dirty="0" smtClean="0"/>
              <a:t>what </a:t>
            </a:r>
            <a:br>
              <a:rPr lang="en-US" sz="2400" dirty="0" smtClean="0"/>
            </a:br>
            <a:r>
              <a:rPr lang="en-US" sz="2400" dirty="0" smtClean="0"/>
              <a:t>we </a:t>
            </a:r>
            <a:br>
              <a:rPr lang="en-US" sz="2400" dirty="0" smtClean="0"/>
            </a:br>
            <a:r>
              <a:rPr lang="en-US" sz="2400" dirty="0" smtClean="0"/>
              <a:t>have learned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62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433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 marL="525780" indent="-457200"/>
            <a:r>
              <a:rPr lang="en-US" sz="4000" dirty="0" smtClean="0"/>
              <a:t>Diagnostic accuracy is high and documented in the literature </a:t>
            </a:r>
          </a:p>
          <a:p>
            <a:pPr marL="525780" indent="-457200"/>
            <a:r>
              <a:rPr lang="en-US" sz="4000" dirty="0" smtClean="0"/>
              <a:t>Reduces cultural and linguistic bias compared to norm referenced and standardized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3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/>
            <a:r>
              <a:rPr lang="en-US" sz="3500" dirty="0"/>
              <a:t>Methods Include: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3100" dirty="0"/>
              <a:t>Graduated Prompting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3100" dirty="0"/>
              <a:t>Testing Limits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3100" dirty="0"/>
              <a:t>Test-Teach-Retest</a:t>
            </a:r>
          </a:p>
          <a:p>
            <a:pPr marL="525780" indent="-457200"/>
            <a:endParaRPr lang="en-US" sz="3300" dirty="0" smtClean="0"/>
          </a:p>
          <a:p>
            <a:pPr marL="525780" indent="-457200"/>
            <a:r>
              <a:rPr lang="en-US" sz="3300" dirty="0" smtClean="0"/>
              <a:t>Use </a:t>
            </a:r>
            <a:r>
              <a:rPr lang="en-US" sz="3300" dirty="0"/>
              <a:t>with any type of task to examine potential for learning </a:t>
            </a:r>
            <a:r>
              <a:rPr lang="en-US" sz="3300" dirty="0" smtClean="0"/>
              <a:t>/growth </a:t>
            </a:r>
            <a:endParaRPr lang="en-US" sz="33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6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Hands on Tasks (e.g., destination imagination or toys and spoons)</a:t>
            </a:r>
          </a:p>
          <a:p>
            <a:r>
              <a:rPr lang="en-US" sz="4000" dirty="0" smtClean="0"/>
              <a:t>Fast Mapping</a:t>
            </a:r>
          </a:p>
          <a:p>
            <a:r>
              <a:rPr lang="en-US" sz="4000" dirty="0" smtClean="0"/>
              <a:t>Free narrative tools (e.g., SLAM cards and NLM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6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Purchased assessment tools (e.g., PEARL, Dynamic Assessment and Intervention Kit)</a:t>
            </a:r>
          </a:p>
          <a:p>
            <a:r>
              <a:rPr lang="en-US" sz="4000" dirty="0" smtClean="0"/>
              <a:t>Purchased systems (e.g., Story Champs, </a:t>
            </a:r>
            <a:r>
              <a:rPr lang="en-US" sz="4000" dirty="0" err="1" smtClean="0"/>
              <a:t>Mindwing</a:t>
            </a:r>
            <a:r>
              <a:rPr lang="en-US" sz="4000" dirty="0" smtClean="0"/>
              <a:t> Concepts narrative tools)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/>
          <a:lstStyle/>
          <a:p>
            <a:r>
              <a:rPr lang="en-US" sz="3600" dirty="0" smtClean="0"/>
              <a:t>Uses YOUR unique training and skills</a:t>
            </a:r>
          </a:p>
          <a:p>
            <a:r>
              <a:rPr lang="en-US" sz="3600" dirty="0" smtClean="0"/>
              <a:t>Differentiates between difference and disorder</a:t>
            </a:r>
          </a:p>
          <a:p>
            <a:r>
              <a:rPr lang="en-US" sz="3600" dirty="0" smtClean="0"/>
              <a:t>Reduces bias in assessment</a:t>
            </a:r>
          </a:p>
          <a:p>
            <a:r>
              <a:rPr lang="en-US" sz="3600" dirty="0" smtClean="0"/>
              <a:t>Informs instruction and leads to clear recommendations</a:t>
            </a:r>
          </a:p>
          <a:p>
            <a:r>
              <a:rPr lang="en-US" sz="3600" dirty="0" smtClean="0"/>
              <a:t>Informs treatment (if required)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4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600200"/>
            <a:ext cx="8763000" cy="4526279"/>
          </a:xfrm>
        </p:spPr>
        <p:txBody>
          <a:bodyPr>
            <a:noAutofit/>
          </a:bodyPr>
          <a:lstStyle/>
          <a:p>
            <a:r>
              <a:rPr lang="en-US" sz="1400" dirty="0" smtClean="0"/>
              <a:t>Betz</a:t>
            </a:r>
            <a:r>
              <a:rPr lang="en-US" sz="1400" dirty="0"/>
              <a:t>, S. K., </a:t>
            </a:r>
            <a:r>
              <a:rPr lang="en-US" sz="1400" dirty="0" err="1"/>
              <a:t>Eickhoff</a:t>
            </a:r>
            <a:r>
              <a:rPr lang="en-US" sz="1400" dirty="0"/>
              <a:t>, J. R., &amp; Sullivan, S. F. (2013). Factors Influencing </a:t>
            </a:r>
            <a:br>
              <a:rPr lang="en-US" sz="1400" dirty="0"/>
            </a:br>
            <a:r>
              <a:rPr lang="en-US" sz="1400" dirty="0"/>
              <a:t>the Selection of Standardized Tests for the Diagnosis of </a:t>
            </a:r>
            <a:br>
              <a:rPr lang="en-US" sz="1400" dirty="0"/>
            </a:br>
            <a:r>
              <a:rPr lang="en-US" sz="1400" dirty="0"/>
              <a:t>Specific Language Impairment. Lang Speech Hear </a:t>
            </a:r>
            <a:r>
              <a:rPr lang="en-US" sz="1400" dirty="0" err="1"/>
              <a:t>Serv</a:t>
            </a:r>
            <a:r>
              <a:rPr lang="en-US" sz="1400" dirty="0"/>
              <a:t> </a:t>
            </a:r>
            <a:r>
              <a:rPr lang="en-US" sz="1400" dirty="0" err="1"/>
              <a:t>Sch</a:t>
            </a:r>
            <a:r>
              <a:rPr lang="en-US" sz="1400" dirty="0"/>
              <a:t>, 44(2), 133-146.</a:t>
            </a:r>
          </a:p>
          <a:p>
            <a:pPr lvl="0"/>
            <a:r>
              <a:rPr lang="en-US" sz="1400" dirty="0" err="1"/>
              <a:t>Dollaghan</a:t>
            </a:r>
            <a:r>
              <a:rPr lang="en-US" sz="1400" dirty="0"/>
              <a:t>, C. A. (1987). Fast Mapping in Normal and Language-Impaired Children. </a:t>
            </a:r>
            <a:br>
              <a:rPr lang="en-US" sz="1400" dirty="0"/>
            </a:br>
            <a:r>
              <a:rPr lang="en-US" sz="1400" i="1" dirty="0"/>
              <a:t>J Speech Hear </a:t>
            </a:r>
            <a:r>
              <a:rPr lang="en-US" sz="1400" i="1" dirty="0" err="1"/>
              <a:t>Disord</a:t>
            </a:r>
            <a:r>
              <a:rPr lang="en-US" sz="1400" dirty="0"/>
              <a:t>, 52(3), 218-222. </a:t>
            </a:r>
            <a:r>
              <a:rPr lang="en-US" sz="1400" dirty="0" err="1"/>
              <a:t>doi</a:t>
            </a:r>
            <a:r>
              <a:rPr lang="en-US" sz="1400" dirty="0"/>
              <a:t>: 10.1044/jshd.5203.218.</a:t>
            </a:r>
          </a:p>
          <a:p>
            <a:pPr lvl="0"/>
            <a:r>
              <a:rPr lang="en-US" sz="1400" dirty="0" err="1"/>
              <a:t>Gutieérrez-Clellen</a:t>
            </a:r>
            <a:r>
              <a:rPr lang="en-US" sz="1400" dirty="0"/>
              <a:t>, V. F. &amp; Peña, E. (2001). Dynamic Assessment of </a:t>
            </a:r>
            <a:br>
              <a:rPr lang="en-US" sz="1400" dirty="0"/>
            </a:br>
            <a:r>
              <a:rPr lang="en-US" sz="1400" dirty="0"/>
              <a:t>Diverse Children A Tutorial. </a:t>
            </a:r>
            <a:r>
              <a:rPr lang="en-US" sz="1400" i="1" dirty="0"/>
              <a:t>Lang Speech Hear </a:t>
            </a:r>
            <a:r>
              <a:rPr lang="en-US" sz="1400" i="1" dirty="0" err="1"/>
              <a:t>Serv</a:t>
            </a:r>
            <a:r>
              <a:rPr lang="en-US" sz="1400" i="1" dirty="0"/>
              <a:t> </a:t>
            </a:r>
            <a:r>
              <a:rPr lang="en-US" sz="1400" i="1" dirty="0" err="1"/>
              <a:t>Sch</a:t>
            </a:r>
            <a:r>
              <a:rPr lang="en-US" sz="1400" dirty="0"/>
              <a:t>, 32(4), 212-224</a:t>
            </a:r>
          </a:p>
          <a:p>
            <a:pPr lvl="0"/>
            <a:r>
              <a:rPr lang="en-US" sz="1400" dirty="0"/>
              <a:t>Hart, B., &amp; </a:t>
            </a:r>
            <a:r>
              <a:rPr lang="en-US" sz="1400" dirty="0" err="1"/>
              <a:t>Risley</a:t>
            </a:r>
            <a:r>
              <a:rPr lang="en-US" sz="1400" dirty="0"/>
              <a:t>, T. R. (1995). </a:t>
            </a:r>
            <a:r>
              <a:rPr lang="en-US" sz="1400" i="1" dirty="0"/>
              <a:t>Meaningful differences in the everyday experience of young American children</a:t>
            </a:r>
            <a:r>
              <a:rPr lang="en-US" sz="1400" dirty="0"/>
              <a:t>. Baltimore: P.H. Brookes.</a:t>
            </a:r>
          </a:p>
          <a:p>
            <a:pPr lvl="0"/>
            <a:r>
              <a:rPr lang="en-US" sz="1400" dirty="0"/>
              <a:t>Horton-</a:t>
            </a:r>
            <a:r>
              <a:rPr lang="en-US" sz="1400" dirty="0" err="1"/>
              <a:t>Ikard</a:t>
            </a:r>
            <a:r>
              <a:rPr lang="en-US" sz="1400" dirty="0"/>
              <a:t>, R. (2010) Language Sample Analysis With Children Who Speak Non-Mainstream Dialects of English, </a:t>
            </a:r>
            <a:r>
              <a:rPr lang="en-US" sz="1400" i="1" dirty="0"/>
              <a:t>SIG 1 Perspectives on Language Learning  and Education</a:t>
            </a:r>
            <a:r>
              <a:rPr lang="en-US" sz="1400" dirty="0"/>
              <a:t>, March 2010, Vol. 17, 16-23</a:t>
            </a:r>
          </a:p>
          <a:p>
            <a:pPr lvl="0"/>
            <a:r>
              <a:rPr lang="en-US" sz="1400" dirty="0"/>
              <a:t>McCabe &amp; Champion (2010) A Matter of Vocabulary II: Low-Income African </a:t>
            </a:r>
            <a:br>
              <a:rPr lang="en-US" sz="1400" dirty="0"/>
            </a:br>
            <a:r>
              <a:rPr lang="en-US" sz="1400" dirty="0"/>
              <a:t>American Children’s Performance on the Expressive Vocabulary Test. Communication Disorders Quarterly </a:t>
            </a:r>
          </a:p>
          <a:p>
            <a:pPr lvl="0"/>
            <a:r>
              <a:rPr lang="en-US" sz="1400" dirty="0"/>
              <a:t>Spaulding, T., Hosmer, S.,  &amp;  </a:t>
            </a:r>
            <a:r>
              <a:rPr lang="en-US" sz="1400" dirty="0" err="1"/>
              <a:t>Schechtman</a:t>
            </a:r>
            <a:r>
              <a:rPr lang="en-US" sz="1400" dirty="0"/>
              <a:t>  C. (2013) </a:t>
            </a:r>
            <a:r>
              <a:rPr lang="en-US" sz="1400" i="1" dirty="0"/>
              <a:t>Investigating the interchangeability and diagnostic utility of the PPVT-III and PPVT-IV for children with and without SLI</a:t>
            </a:r>
            <a:r>
              <a:rPr lang="en-US" sz="1400" dirty="0"/>
              <a:t>.  International Journal of Speech-Language Pathology  Pages 453-462.  04 Feb</a:t>
            </a:r>
          </a:p>
          <a:p>
            <a:pPr lvl="0"/>
            <a:r>
              <a:rPr lang="en-US" sz="1400" dirty="0"/>
              <a:t>Spaulding, T., </a:t>
            </a:r>
            <a:r>
              <a:rPr lang="en-US" sz="1400" dirty="0" err="1"/>
              <a:t>Plante</a:t>
            </a:r>
            <a:r>
              <a:rPr lang="en-US" sz="1400" dirty="0"/>
              <a:t>, E., </a:t>
            </a:r>
            <a:r>
              <a:rPr lang="en-US" sz="1400" dirty="0" err="1"/>
              <a:t>Farinella</a:t>
            </a:r>
            <a:r>
              <a:rPr lang="en-US" sz="1400" dirty="0"/>
              <a:t>, K. (2006) </a:t>
            </a:r>
            <a:r>
              <a:rPr lang="en-US" sz="1400" i="1" dirty="0"/>
              <a:t>Eligibility Criteria for Language </a:t>
            </a:r>
            <a:br>
              <a:rPr lang="en-US" sz="1400" i="1" dirty="0"/>
            </a:br>
            <a:r>
              <a:rPr lang="en-US" sz="1400" i="1" dirty="0"/>
              <a:t>Impairment-Is the Low End of Normal Always Appropriate?,  </a:t>
            </a:r>
            <a:br>
              <a:rPr lang="en-US" sz="1400" i="1" dirty="0"/>
            </a:br>
            <a:r>
              <a:rPr lang="en-US" sz="1400" i="1" dirty="0"/>
              <a:t>Language, Speech, and Hearing Services in Schools</a:t>
            </a:r>
            <a:r>
              <a:rPr lang="en-US" sz="1400" dirty="0"/>
              <a:t> Vol.37 </a:t>
            </a:r>
            <a:r>
              <a:rPr lang="en-US" sz="1400" dirty="0" smtClean="0"/>
              <a:t>61-72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7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i="1" u="sng" dirty="0" smtClean="0">
                <a:hlinkClick r:id="rId2"/>
              </a:rPr>
              <a:t>www.ascd.org/publications/educational-leadership/nov04/vol62/num03/Why-Does-the-Gap-Persist%C2%A2.aspx</a:t>
            </a:r>
            <a:endParaRPr lang="en-US" dirty="0"/>
          </a:p>
          <a:p>
            <a:pPr lvl="0"/>
            <a:r>
              <a:rPr lang="en-US" u="sng" dirty="0">
                <a:hlinkClick r:id="rId3"/>
              </a:rPr>
              <a:t>www.asha.org/practice/multicultural/issues/components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4"/>
              </a:rPr>
              <a:t>www.doe.virginia.gov/special_ed/disabilities/speech_language_impairment/index.shtml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www.doe.virginia.gov/special_ed/disabilities/guidance_evaluation_eligibility.docx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www.asha.org/practice/multicultural</a:t>
            </a:r>
            <a:br>
              <a:rPr lang="en-US" u="sng" dirty="0">
                <a:hlinkClick r:id="rId6"/>
              </a:rPr>
            </a:br>
            <a:r>
              <a:rPr lang="en-US" u="sng" dirty="0">
                <a:hlinkClick r:id="rId6"/>
              </a:rPr>
              <a:t>/issues/Dynamic-Assessment/</a:t>
            </a:r>
            <a:endParaRPr lang="en-US" dirty="0"/>
          </a:p>
          <a:p>
            <a:pPr lvl="0"/>
            <a:r>
              <a:rPr lang="en-US" u="sng" dirty="0">
                <a:hlinkClick r:id="rId7"/>
              </a:rPr>
              <a:t>www.destinationimagination.org/challenge-program/resource-library</a:t>
            </a:r>
            <a:endParaRPr lang="en-US" dirty="0"/>
          </a:p>
          <a:p>
            <a:pPr lvl="0"/>
            <a:r>
              <a:rPr lang="en-US" u="sng" dirty="0" smtClean="0">
                <a:hlinkClick r:id="rId8"/>
              </a:rPr>
              <a:t>www.languagedynamicsgroup.com</a:t>
            </a:r>
            <a:endParaRPr lang="en-US" u="sng" dirty="0" smtClean="0"/>
          </a:p>
          <a:p>
            <a:pPr lvl="0"/>
            <a:r>
              <a:rPr lang="en-US" u="sng" dirty="0" smtClean="0">
                <a:hlinkClick r:id="rId9"/>
              </a:rPr>
              <a:t>www.leadersproject.org</a:t>
            </a:r>
            <a:endParaRPr lang="en-US" u="sng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3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433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3500" dirty="0" smtClean="0"/>
              <a:t>Methods Include: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500" dirty="0" smtClean="0"/>
              <a:t>Graduated Prompting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500" dirty="0" smtClean="0"/>
              <a:t>Testing Limits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500" dirty="0" smtClean="0"/>
              <a:t>Test-Teach-Retest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/>
          </a:p>
          <a:p>
            <a:pPr marL="68580" indent="0" algn="ctr">
              <a:buNone/>
            </a:pPr>
            <a:r>
              <a:rPr lang="en-US" sz="3200" dirty="0" smtClean="0"/>
              <a:t>Use with any type of task to examine potential for learning / growth </a:t>
            </a:r>
          </a:p>
          <a:p>
            <a:pPr marL="68580" indent="0" algn="ctr">
              <a:buNone/>
            </a:pPr>
            <a:endParaRPr lang="en-US" sz="3200" dirty="0" smtClean="0"/>
          </a:p>
          <a:p>
            <a:pPr marL="68580" indent="0" algn="r">
              <a:buNone/>
            </a:pPr>
            <a:r>
              <a:rPr lang="en-US" sz="2200" dirty="0" err="1"/>
              <a:t>Gutieérrez-Clellen</a:t>
            </a:r>
            <a:r>
              <a:rPr lang="en-US" sz="2200" dirty="0"/>
              <a:t>, V. F. &amp; </a:t>
            </a:r>
            <a:r>
              <a:rPr lang="en-US" sz="2200" dirty="0" err="1"/>
              <a:t>Penña</a:t>
            </a:r>
            <a:r>
              <a:rPr lang="en-US" sz="2200" dirty="0"/>
              <a:t>, E. (2001). Dynamic Assessment of Diverse </a:t>
            </a:r>
            <a:r>
              <a:rPr lang="en-US" sz="2200" dirty="0" smtClean="0"/>
              <a:t>Children A </a:t>
            </a:r>
            <a:r>
              <a:rPr lang="en-US" sz="2200" dirty="0"/>
              <a:t>Tutorial. </a:t>
            </a:r>
            <a:r>
              <a:rPr lang="en-US" sz="2200" i="1" dirty="0"/>
              <a:t>Lang Speech Hear </a:t>
            </a:r>
            <a:r>
              <a:rPr lang="en-US" sz="2200" i="1" dirty="0" err="1"/>
              <a:t>Serv</a:t>
            </a:r>
            <a:r>
              <a:rPr lang="en-US" sz="2200" i="1" dirty="0"/>
              <a:t> </a:t>
            </a:r>
            <a:r>
              <a:rPr lang="en-US" sz="2200" i="1" dirty="0" err="1"/>
              <a:t>Sch</a:t>
            </a:r>
            <a:r>
              <a:rPr lang="en-US" sz="2200" dirty="0"/>
              <a:t>, 32(4), 212-224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79863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95600"/>
            <a:ext cx="6324600" cy="1645920"/>
          </a:xfrm>
        </p:spPr>
        <p:txBody>
          <a:bodyPr/>
          <a:lstStyle/>
          <a:p>
            <a:r>
              <a:rPr lang="en-US" sz="5400" dirty="0" smtClean="0"/>
              <a:t>You can do this!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3557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6800" y="4953000"/>
            <a:ext cx="5638800" cy="1645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 Quick Recap of Why this is Important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1510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26170</TotalTime>
  <Words>2427</Words>
  <Application>Microsoft Macintosh PowerPoint</Application>
  <PresentationFormat>On-screen Show (4:3)</PresentationFormat>
  <Paragraphs>447</Paragraphs>
  <Slides>80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Grid</vt:lpstr>
      <vt:lpstr>Dynamic Assessment: Examining Learning Potential and Reducing Bias in Assessment</vt:lpstr>
      <vt:lpstr>Disclosure</vt:lpstr>
      <vt:lpstr>Do you assess children who are…</vt:lpstr>
      <vt:lpstr>Dynamic Assessment</vt:lpstr>
      <vt:lpstr>Dynamic Assessment</vt:lpstr>
      <vt:lpstr>Dynamic assessment</vt:lpstr>
      <vt:lpstr>After testing, have you ever...</vt:lpstr>
      <vt:lpstr>Dynamic Assessment</vt:lpstr>
      <vt:lpstr>A Quick Recap of Why this is Important</vt:lpstr>
      <vt:lpstr>A Must Read Publication</vt:lpstr>
      <vt:lpstr>Expectations in the Literature</vt:lpstr>
      <vt:lpstr>“Perhaps the most discouraging finding of this study was the lack of correlation between frequency of test use and test accuracy…assuming the ideal goal for diagnosis is 100% correct classification of children, accuracy levels should correlate with frequency of test use.” Betz, Eickhoff, &amp; Sullivan, 2013 </vt:lpstr>
      <vt:lpstr>PowerPoint Presentation</vt:lpstr>
      <vt:lpstr>Comprehensive Assessment Reference</vt:lpstr>
      <vt:lpstr>Federal Regulations 34 CFR §300.304 </vt:lpstr>
      <vt:lpstr>Overview  of  Dynamic  Assessment</vt:lpstr>
      <vt:lpstr>Consider two cases</vt:lpstr>
      <vt:lpstr>Is there a concern in reporting a single score without dynamic assessment data?</vt:lpstr>
      <vt:lpstr>Dynamic Assessment</vt:lpstr>
      <vt:lpstr>Dynamic Assessment Measures</vt:lpstr>
      <vt:lpstr>Dynamic Assessment Measures</vt:lpstr>
      <vt:lpstr>Mediated Learning Components ( the Teach)</vt:lpstr>
      <vt:lpstr>Mediated Learning Strategies</vt:lpstr>
      <vt:lpstr>Consider Responsiveness</vt:lpstr>
      <vt:lpstr>Consider Transfer &amp; Effort</vt:lpstr>
      <vt:lpstr>SLP’s Clinical Judgment</vt:lpstr>
      <vt:lpstr>Examine Modifiability</vt:lpstr>
      <vt:lpstr>The impact of Poverty on language</vt:lpstr>
      <vt:lpstr>Why Does The Gap Persist?</vt:lpstr>
      <vt:lpstr>PowerPoint Presentation</vt:lpstr>
      <vt:lpstr>Early Language Experiences Quantitative Differences</vt:lpstr>
      <vt:lpstr>Early Language Experiences: Qualitative Differences</vt:lpstr>
      <vt:lpstr>The Effects of Weaknesses in Oral Language on Reading Growth</vt:lpstr>
      <vt:lpstr>Vocabulary</vt:lpstr>
      <vt:lpstr>Vocabulary </vt:lpstr>
      <vt:lpstr>Semantic Knowledge</vt:lpstr>
      <vt:lpstr>Tier 2 Words</vt:lpstr>
      <vt:lpstr>PowerPoint Presentation</vt:lpstr>
      <vt:lpstr>Consider Home Culture</vt:lpstr>
      <vt:lpstr>  Examples of Dynamic assessment methods</vt:lpstr>
      <vt:lpstr>What can you learn?</vt:lpstr>
      <vt:lpstr>Fast Mapping</vt:lpstr>
      <vt:lpstr>PowerPoint Presentation</vt:lpstr>
      <vt:lpstr>Mapping in Normal and Language-Impaired Children</vt:lpstr>
      <vt:lpstr>Moog</vt:lpstr>
      <vt:lpstr>durpy</vt:lpstr>
      <vt:lpstr>lohr</vt:lpstr>
      <vt:lpstr>Point to the. . .</vt:lpstr>
      <vt:lpstr>What are these?</vt:lpstr>
      <vt:lpstr>What are these?</vt:lpstr>
      <vt:lpstr>Fast Mapping</vt:lpstr>
      <vt:lpstr>Destination Imagination</vt:lpstr>
      <vt:lpstr>PowerPoint Presentation</vt:lpstr>
      <vt:lpstr>Examples from the PEARL</vt:lpstr>
      <vt:lpstr>Test Phase</vt:lpstr>
      <vt:lpstr>Teach Phase</vt:lpstr>
      <vt:lpstr>RETEST Phase</vt:lpstr>
      <vt:lpstr>Narrative Assessment</vt:lpstr>
      <vt:lpstr>PowerPoint Presentation</vt:lpstr>
      <vt:lpstr>The Article</vt:lpstr>
      <vt:lpstr>Narrative Analysis</vt:lpstr>
      <vt:lpstr>Free Narrative Resources</vt:lpstr>
      <vt:lpstr>PowerPoint Presentation</vt:lpstr>
      <vt:lpstr>Story Champs</vt:lpstr>
      <vt:lpstr>Example of contents</vt:lpstr>
      <vt:lpstr>Why Use Narratives?</vt:lpstr>
      <vt:lpstr>Evaluation Reports and dynamic assessment</vt:lpstr>
      <vt:lpstr>Report Sections</vt:lpstr>
      <vt:lpstr>Dynamic assessment data</vt:lpstr>
      <vt:lpstr>Dynamic Assessment</vt:lpstr>
      <vt:lpstr>Documentation</vt:lpstr>
      <vt:lpstr>A Review of  what  we  have learned</vt:lpstr>
      <vt:lpstr>Dynamic Assessment</vt:lpstr>
      <vt:lpstr>Dynamic Assessment</vt:lpstr>
      <vt:lpstr>Techniques include</vt:lpstr>
      <vt:lpstr>Techniques include</vt:lpstr>
      <vt:lpstr>Dynamic Assessment</vt:lpstr>
      <vt:lpstr>References</vt:lpstr>
      <vt:lpstr>Online Resources</vt:lpstr>
      <vt:lpstr>You can do this!  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II of ADA</dc:title>
  <dc:creator>Marie Catherine Ireland</dc:creator>
  <cp:lastModifiedBy>MArie</cp:lastModifiedBy>
  <cp:revision>179</cp:revision>
  <cp:lastPrinted>2017-07-05T15:10:01Z</cp:lastPrinted>
  <dcterms:created xsi:type="dcterms:W3CDTF">2015-06-03T17:02:07Z</dcterms:created>
  <dcterms:modified xsi:type="dcterms:W3CDTF">2017-07-08T17:50:46Z</dcterms:modified>
</cp:coreProperties>
</file>