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media/image17.JPG" ContentType="image/png"/>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083" r:id="rId1"/>
  </p:sldMasterIdLst>
  <p:notesMasterIdLst>
    <p:notesMasterId r:id="rId82"/>
  </p:notesMasterIdLst>
  <p:handoutMasterIdLst>
    <p:handoutMasterId r:id="rId83"/>
  </p:handoutMasterIdLst>
  <p:sldIdLst>
    <p:sldId id="256" r:id="rId2"/>
    <p:sldId id="257" r:id="rId3"/>
    <p:sldId id="258" r:id="rId4"/>
    <p:sldId id="285" r:id="rId5"/>
    <p:sldId id="269" r:id="rId6"/>
    <p:sldId id="353" r:id="rId7"/>
    <p:sldId id="354" r:id="rId8"/>
    <p:sldId id="397" r:id="rId9"/>
    <p:sldId id="415" r:id="rId10"/>
    <p:sldId id="356" r:id="rId11"/>
    <p:sldId id="357" r:id="rId12"/>
    <p:sldId id="359" r:id="rId13"/>
    <p:sldId id="360" r:id="rId14"/>
    <p:sldId id="361" r:id="rId15"/>
    <p:sldId id="362" r:id="rId16"/>
    <p:sldId id="363" r:id="rId17"/>
    <p:sldId id="405" r:id="rId18"/>
    <p:sldId id="403" r:id="rId19"/>
    <p:sldId id="394" r:id="rId20"/>
    <p:sldId id="364" r:id="rId21"/>
    <p:sldId id="365" r:id="rId22"/>
    <p:sldId id="366" r:id="rId23"/>
    <p:sldId id="367" r:id="rId24"/>
    <p:sldId id="411" r:id="rId25"/>
    <p:sldId id="413" r:id="rId26"/>
    <p:sldId id="368" r:id="rId27"/>
    <p:sldId id="369" r:id="rId28"/>
    <p:sldId id="370" r:id="rId29"/>
    <p:sldId id="371" r:id="rId30"/>
    <p:sldId id="372" r:id="rId31"/>
    <p:sldId id="406" r:id="rId32"/>
    <p:sldId id="373" r:id="rId33"/>
    <p:sldId id="374" r:id="rId34"/>
    <p:sldId id="375" r:id="rId35"/>
    <p:sldId id="412" r:id="rId36"/>
    <p:sldId id="378" r:id="rId37"/>
    <p:sldId id="395" r:id="rId38"/>
    <p:sldId id="398" r:id="rId39"/>
    <p:sldId id="399" r:id="rId40"/>
    <p:sldId id="400" r:id="rId41"/>
    <p:sldId id="404" r:id="rId42"/>
    <p:sldId id="407" r:id="rId43"/>
    <p:sldId id="396" r:id="rId44"/>
    <p:sldId id="408" r:id="rId45"/>
    <p:sldId id="409" r:id="rId46"/>
    <p:sldId id="338" r:id="rId47"/>
    <p:sldId id="340" r:id="rId48"/>
    <p:sldId id="410" r:id="rId49"/>
    <p:sldId id="339" r:id="rId50"/>
    <p:sldId id="320" r:id="rId51"/>
    <p:sldId id="300" r:id="rId52"/>
    <p:sldId id="317" r:id="rId53"/>
    <p:sldId id="303" r:id="rId54"/>
    <p:sldId id="298" r:id="rId55"/>
    <p:sldId id="322" r:id="rId56"/>
    <p:sldId id="349" r:id="rId57"/>
    <p:sldId id="313" r:id="rId58"/>
    <p:sldId id="271" r:id="rId59"/>
    <p:sldId id="312" r:id="rId60"/>
    <p:sldId id="323" r:id="rId61"/>
    <p:sldId id="305" r:id="rId62"/>
    <p:sldId id="270" r:id="rId63"/>
    <p:sldId id="414" r:id="rId64"/>
    <p:sldId id="318" r:id="rId65"/>
    <p:sldId id="315" r:id="rId66"/>
    <p:sldId id="351" r:id="rId67"/>
    <p:sldId id="402" r:id="rId68"/>
    <p:sldId id="332" r:id="rId69"/>
    <p:sldId id="277" r:id="rId70"/>
    <p:sldId id="286" r:id="rId71"/>
    <p:sldId id="304" r:id="rId72"/>
    <p:sldId id="335" r:id="rId73"/>
    <p:sldId id="336" r:id="rId74"/>
    <p:sldId id="278" r:id="rId75"/>
    <p:sldId id="346" r:id="rId76"/>
    <p:sldId id="347" r:id="rId77"/>
    <p:sldId id="348" r:id="rId78"/>
    <p:sldId id="262" r:id="rId79"/>
    <p:sldId id="288" r:id="rId80"/>
    <p:sldId id="334" r:id="rId81"/>
  </p:sldIdLst>
  <p:sldSz cx="9144000" cy="6858000" type="screen4x3"/>
  <p:notesSz cx="9236075" cy="69738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8" autoAdjust="0"/>
    <p:restoredTop sz="86509" autoAdjust="0"/>
  </p:normalViewPr>
  <p:slideViewPr>
    <p:cSldViewPr snapToGrid="0">
      <p:cViewPr varScale="1">
        <p:scale>
          <a:sx n="59" d="100"/>
          <a:sy n="59" d="100"/>
        </p:scale>
        <p:origin x="820" y="64"/>
      </p:cViewPr>
      <p:guideLst>
        <p:guide orient="horz" pos="2160"/>
        <p:guide pos="3840"/>
        <p:guide pos="2880"/>
      </p:guideLst>
    </p:cSldViewPr>
  </p:slideViewPr>
  <p:outlineViewPr>
    <p:cViewPr>
      <p:scale>
        <a:sx n="33" d="100"/>
        <a:sy n="33" d="100"/>
      </p:scale>
      <p:origin x="0" y="50736"/>
    </p:cViewPr>
  </p:outlineViewPr>
  <p:notesTextViewPr>
    <p:cViewPr>
      <p:scale>
        <a:sx n="1" d="1"/>
        <a:sy n="1" d="1"/>
      </p:scale>
      <p:origin x="0" y="0"/>
    </p:cViewPr>
  </p:notesTextViewPr>
  <p:sorterViewPr>
    <p:cViewPr>
      <p:scale>
        <a:sx n="110" d="100"/>
        <a:sy n="110" d="100"/>
      </p:scale>
      <p:origin x="0" y="-1045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General Education</c:v>
                </c:pt>
              </c:strCache>
            </c:strRef>
          </c:tx>
          <c:invertIfNegative val="0"/>
          <c:cat>
            <c:strRef>
              <c:f>Sheet1!$A$2:$A$4</c:f>
              <c:strCache>
                <c:ptCount val="3"/>
                <c:pt idx="0">
                  <c:v>All students</c:v>
                </c:pt>
                <c:pt idx="1">
                  <c:v>Sub Group 1</c:v>
                </c:pt>
                <c:pt idx="2">
                  <c:v>Group 2</c:v>
                </c:pt>
              </c:strCache>
            </c:strRef>
          </c:cat>
          <c:val>
            <c:numRef>
              <c:f>Sheet1!$B$2:$B$4</c:f>
              <c:numCache>
                <c:formatCode>General</c:formatCode>
                <c:ptCount val="3"/>
                <c:pt idx="0">
                  <c:v>9</c:v>
                </c:pt>
                <c:pt idx="1">
                  <c:v>7</c:v>
                </c:pt>
                <c:pt idx="2">
                  <c:v>6</c:v>
                </c:pt>
              </c:numCache>
            </c:numRef>
          </c:val>
          <c:extLst>
            <c:ext xmlns:c16="http://schemas.microsoft.com/office/drawing/2014/chart" uri="{C3380CC4-5D6E-409C-BE32-E72D297353CC}">
              <c16:uniqueId val="{00000000-4AE9-4855-B589-0FBB66769D10}"/>
            </c:ext>
          </c:extLst>
        </c:ser>
        <c:ser>
          <c:idx val="1"/>
          <c:order val="1"/>
          <c:tx>
            <c:strRef>
              <c:f>Sheet1!$C$1</c:f>
              <c:strCache>
                <c:ptCount val="1"/>
                <c:pt idx="0">
                  <c:v>Special Education</c:v>
                </c:pt>
              </c:strCache>
            </c:strRef>
          </c:tx>
          <c:invertIfNegative val="0"/>
          <c:cat>
            <c:strRef>
              <c:f>Sheet1!$A$2:$A$4</c:f>
              <c:strCache>
                <c:ptCount val="3"/>
                <c:pt idx="0">
                  <c:v>All students</c:v>
                </c:pt>
                <c:pt idx="1">
                  <c:v>Sub Group 1</c:v>
                </c:pt>
                <c:pt idx="2">
                  <c:v>Group 2</c:v>
                </c:pt>
              </c:strCache>
            </c:strRef>
          </c:cat>
          <c:val>
            <c:numRef>
              <c:f>Sheet1!$C$2:$C$4</c:f>
              <c:numCache>
                <c:formatCode>General</c:formatCode>
                <c:ptCount val="3"/>
                <c:pt idx="0">
                  <c:v>1</c:v>
                </c:pt>
                <c:pt idx="1">
                  <c:v>3</c:v>
                </c:pt>
                <c:pt idx="2">
                  <c:v>3</c:v>
                </c:pt>
              </c:numCache>
            </c:numRef>
          </c:val>
          <c:extLst>
            <c:ext xmlns:c16="http://schemas.microsoft.com/office/drawing/2014/chart" uri="{C3380CC4-5D6E-409C-BE32-E72D297353CC}">
              <c16:uniqueId val="{00000001-4AE9-4855-B589-0FBB66769D10}"/>
            </c:ext>
          </c:extLst>
        </c:ser>
        <c:dLbls>
          <c:showLegendKey val="0"/>
          <c:showVal val="0"/>
          <c:showCatName val="0"/>
          <c:showSerName val="0"/>
          <c:showPercent val="0"/>
          <c:showBubbleSize val="0"/>
        </c:dLbls>
        <c:gapWidth val="150"/>
        <c:shape val="box"/>
        <c:axId val="196735744"/>
        <c:axId val="196737280"/>
        <c:axId val="0"/>
      </c:bar3DChart>
      <c:catAx>
        <c:axId val="196735744"/>
        <c:scaling>
          <c:orientation val="minMax"/>
        </c:scaling>
        <c:delete val="0"/>
        <c:axPos val="b"/>
        <c:numFmt formatCode="General" sourceLinked="0"/>
        <c:majorTickMark val="out"/>
        <c:minorTickMark val="none"/>
        <c:tickLblPos val="nextTo"/>
        <c:crossAx val="196737280"/>
        <c:crosses val="autoZero"/>
        <c:auto val="1"/>
        <c:lblAlgn val="ctr"/>
        <c:lblOffset val="100"/>
        <c:noMultiLvlLbl val="0"/>
      </c:catAx>
      <c:valAx>
        <c:axId val="196737280"/>
        <c:scaling>
          <c:orientation val="minMax"/>
        </c:scaling>
        <c:delete val="1"/>
        <c:axPos val="l"/>
        <c:majorGridlines/>
        <c:numFmt formatCode="General" sourceLinked="1"/>
        <c:majorTickMark val="out"/>
        <c:minorTickMark val="none"/>
        <c:tickLblPos val="nextTo"/>
        <c:crossAx val="19673574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iagrams/_rels/data2.xml.rels><?xml version="1.0" encoding="UTF-8" standalone="yes"?>
<Relationships xmlns="http://schemas.openxmlformats.org/package/2006/relationships"><Relationship Id="rId3" Type="http://schemas.openxmlformats.org/officeDocument/2006/relationships/image" Target="../media/image8.jpg"/><Relationship Id="rId2" Type="http://schemas.microsoft.com/office/2007/relationships/hdphoto" Target="../media/hdphoto1.wdp"/><Relationship Id="rId1" Type="http://schemas.openxmlformats.org/officeDocument/2006/relationships/image" Target="../media/image7.jpeg"/><Relationship Id="rId5" Type="http://schemas.openxmlformats.org/officeDocument/2006/relationships/image" Target="../media/image10.gif"/><Relationship Id="rId4" Type="http://schemas.openxmlformats.org/officeDocument/2006/relationships/image" Target="../media/image9.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8.jpg"/><Relationship Id="rId2" Type="http://schemas.microsoft.com/office/2007/relationships/hdphoto" Target="../media/hdphoto1.wdp"/><Relationship Id="rId1" Type="http://schemas.openxmlformats.org/officeDocument/2006/relationships/image" Target="../media/image7.jpeg"/><Relationship Id="rId5" Type="http://schemas.openxmlformats.org/officeDocument/2006/relationships/image" Target="../media/image10.gif"/><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25866B-999D-499C-8633-FE438E600727}" type="doc">
      <dgm:prSet loTypeId="urn:microsoft.com/office/officeart/2005/8/layout/vList5" loCatId="list" qsTypeId="urn:microsoft.com/office/officeart/2005/8/quickstyle/3D3" qsCatId="3D" csTypeId="urn:microsoft.com/office/officeart/2005/8/colors/accent2_2" csCatId="accent2" phldr="1"/>
      <dgm:spPr/>
      <dgm:t>
        <a:bodyPr/>
        <a:lstStyle/>
        <a:p>
          <a:endParaRPr lang="en-US"/>
        </a:p>
      </dgm:t>
    </dgm:pt>
    <dgm:pt modelId="{A362BC1F-26AF-436F-A548-25624CEA3F67}">
      <dgm:prSet phldrT="[Text]" custT="1"/>
      <dgm:spPr/>
      <dgm:t>
        <a:bodyPr/>
        <a:lstStyle/>
        <a:p>
          <a:r>
            <a:rPr lang="en-US" sz="2400" b="0" dirty="0" smtClean="0"/>
            <a:t>Changes in Federal Legislation and Supreme Court Decisions that Impact School Based Providers</a:t>
          </a:r>
          <a:endParaRPr lang="en-US" sz="2400" b="0" dirty="0"/>
        </a:p>
      </dgm:t>
    </dgm:pt>
    <dgm:pt modelId="{78C2386A-FAB4-4345-96C9-6AB344939AD4}" type="parTrans" cxnId="{EEB6E596-FA35-46F3-A6A7-68B3E47062AA}">
      <dgm:prSet/>
      <dgm:spPr/>
      <dgm:t>
        <a:bodyPr/>
        <a:lstStyle/>
        <a:p>
          <a:endParaRPr lang="en-US"/>
        </a:p>
      </dgm:t>
    </dgm:pt>
    <dgm:pt modelId="{12DE0989-7DBE-4EE2-8343-7799AB3E8AAF}" type="sibTrans" cxnId="{EEB6E596-FA35-46F3-A6A7-68B3E47062AA}">
      <dgm:prSet/>
      <dgm:spPr/>
      <dgm:t>
        <a:bodyPr/>
        <a:lstStyle/>
        <a:p>
          <a:endParaRPr lang="en-US"/>
        </a:p>
      </dgm:t>
    </dgm:pt>
    <dgm:pt modelId="{230D9A52-E5B7-C149-A9FE-F610D054ED70}">
      <dgm:prSet custT="1"/>
      <dgm:spPr/>
      <dgm:t>
        <a:bodyPr/>
        <a:lstStyle/>
        <a:p>
          <a:r>
            <a:rPr lang="en-US" sz="2800" b="0" dirty="0" smtClean="0"/>
            <a:t>Compliance and Results Driven Accountability</a:t>
          </a:r>
          <a:endParaRPr lang="en-US" sz="2800" b="0" dirty="0"/>
        </a:p>
      </dgm:t>
    </dgm:pt>
    <dgm:pt modelId="{6FF116D9-3B9B-1D48-BD59-A17EAF8FA07A}" type="parTrans" cxnId="{8B6E2A6B-BDDA-1B43-8A52-79680F9A888E}">
      <dgm:prSet/>
      <dgm:spPr/>
      <dgm:t>
        <a:bodyPr/>
        <a:lstStyle/>
        <a:p>
          <a:endParaRPr lang="en-US"/>
        </a:p>
      </dgm:t>
    </dgm:pt>
    <dgm:pt modelId="{A2536BAA-C77A-D942-9D98-741D131A5443}" type="sibTrans" cxnId="{8B6E2A6B-BDDA-1B43-8A52-79680F9A888E}">
      <dgm:prSet/>
      <dgm:spPr/>
      <dgm:t>
        <a:bodyPr/>
        <a:lstStyle/>
        <a:p>
          <a:endParaRPr lang="en-US"/>
        </a:p>
      </dgm:t>
    </dgm:pt>
    <dgm:pt modelId="{A833303D-24D9-E441-8B78-F4A7F751064D}">
      <dgm:prSet custT="1"/>
      <dgm:spPr/>
      <dgm:t>
        <a:bodyPr/>
        <a:lstStyle/>
        <a:p>
          <a:r>
            <a:rPr lang="en-US" sz="2800" b="0" dirty="0" smtClean="0"/>
            <a:t>Evidence Based Practices (EBP) and Assessment</a:t>
          </a:r>
          <a:endParaRPr lang="en-US" sz="2800" b="0" dirty="0"/>
        </a:p>
      </dgm:t>
    </dgm:pt>
    <dgm:pt modelId="{A7ED6CF9-DB3E-3F46-B9BD-D91878024BB4}" type="parTrans" cxnId="{AB8E2CF8-2E3A-7440-9712-F440CD4B445C}">
      <dgm:prSet/>
      <dgm:spPr/>
      <dgm:t>
        <a:bodyPr/>
        <a:lstStyle/>
        <a:p>
          <a:endParaRPr lang="en-US"/>
        </a:p>
      </dgm:t>
    </dgm:pt>
    <dgm:pt modelId="{1B4C39B5-5674-4544-A3AE-3E81211F69B0}" type="sibTrans" cxnId="{AB8E2CF8-2E3A-7440-9712-F440CD4B445C}">
      <dgm:prSet/>
      <dgm:spPr/>
      <dgm:t>
        <a:bodyPr/>
        <a:lstStyle/>
        <a:p>
          <a:endParaRPr lang="en-US"/>
        </a:p>
      </dgm:t>
    </dgm:pt>
    <dgm:pt modelId="{028FD5EF-F917-9040-9AC9-8CA666AB62BA}">
      <dgm:prSet custT="1"/>
      <dgm:spPr/>
      <dgm:t>
        <a:bodyPr/>
        <a:lstStyle/>
        <a:p>
          <a:r>
            <a:rPr lang="en-US" sz="2800" b="0" dirty="0" smtClean="0"/>
            <a:t>Disproportionality and Overrepresentation</a:t>
          </a:r>
          <a:endParaRPr lang="en-US" sz="2800" b="0" dirty="0"/>
        </a:p>
      </dgm:t>
    </dgm:pt>
    <dgm:pt modelId="{DE4AEF00-8BBE-3542-8756-B801E8A00E5A}" type="parTrans" cxnId="{2E2D51D6-6A72-8C4F-B2FF-3BCD9B0B917A}">
      <dgm:prSet/>
      <dgm:spPr/>
      <dgm:t>
        <a:bodyPr/>
        <a:lstStyle/>
        <a:p>
          <a:endParaRPr lang="en-US"/>
        </a:p>
      </dgm:t>
    </dgm:pt>
    <dgm:pt modelId="{0DD2C054-2B88-724D-A1F3-0EBE10CB2CAD}" type="sibTrans" cxnId="{2E2D51D6-6A72-8C4F-B2FF-3BCD9B0B917A}">
      <dgm:prSet/>
      <dgm:spPr/>
      <dgm:t>
        <a:bodyPr/>
        <a:lstStyle/>
        <a:p>
          <a:endParaRPr lang="en-US"/>
        </a:p>
      </dgm:t>
    </dgm:pt>
    <dgm:pt modelId="{DFE16E78-D068-E347-AE48-AE54433C60A7}">
      <dgm:prSet custT="1"/>
      <dgm:spPr/>
      <dgm:t>
        <a:bodyPr/>
        <a:lstStyle/>
        <a:p>
          <a:r>
            <a:rPr lang="en-US" sz="2800" b="0" dirty="0" smtClean="0"/>
            <a:t>Trending: workload/caseload, educational/ medical and IDEA/MTSS </a:t>
          </a:r>
          <a:endParaRPr lang="en-US" sz="2800" b="0" dirty="0"/>
        </a:p>
      </dgm:t>
    </dgm:pt>
    <dgm:pt modelId="{0C043C41-197D-1041-867B-A0A106B5BE3B}" type="parTrans" cxnId="{6E35C765-0B37-5044-AD92-20F3CFF25D91}">
      <dgm:prSet/>
      <dgm:spPr/>
      <dgm:t>
        <a:bodyPr/>
        <a:lstStyle/>
        <a:p>
          <a:endParaRPr lang="en-US"/>
        </a:p>
      </dgm:t>
    </dgm:pt>
    <dgm:pt modelId="{A89A90B0-A944-2F40-BA0B-D53E77DDA5BC}" type="sibTrans" cxnId="{6E35C765-0B37-5044-AD92-20F3CFF25D91}">
      <dgm:prSet/>
      <dgm:spPr/>
      <dgm:t>
        <a:bodyPr/>
        <a:lstStyle/>
        <a:p>
          <a:endParaRPr lang="en-US"/>
        </a:p>
      </dgm:t>
    </dgm:pt>
    <dgm:pt modelId="{07C23ACD-1528-F445-991C-FA117E0213BB}" type="pres">
      <dgm:prSet presAssocID="{6225866B-999D-499C-8633-FE438E600727}" presName="Name0" presStyleCnt="0">
        <dgm:presLayoutVars>
          <dgm:dir/>
          <dgm:animLvl val="lvl"/>
          <dgm:resizeHandles val="exact"/>
        </dgm:presLayoutVars>
      </dgm:prSet>
      <dgm:spPr/>
      <dgm:t>
        <a:bodyPr/>
        <a:lstStyle/>
        <a:p>
          <a:endParaRPr lang="en-US"/>
        </a:p>
      </dgm:t>
    </dgm:pt>
    <dgm:pt modelId="{F0BBD4BD-0069-4346-9DDA-85532BBE7BF2}" type="pres">
      <dgm:prSet presAssocID="{A362BC1F-26AF-436F-A548-25624CEA3F67}" presName="linNode" presStyleCnt="0"/>
      <dgm:spPr/>
      <dgm:t>
        <a:bodyPr/>
        <a:lstStyle/>
        <a:p>
          <a:endParaRPr lang="en-US"/>
        </a:p>
      </dgm:t>
    </dgm:pt>
    <dgm:pt modelId="{B85C7D90-AC2E-6E4A-A446-E1F5D16BC850}" type="pres">
      <dgm:prSet presAssocID="{A362BC1F-26AF-436F-A548-25624CEA3F67}" presName="parentText" presStyleLbl="node1" presStyleIdx="0" presStyleCnt="5" custScaleX="266000">
        <dgm:presLayoutVars>
          <dgm:chMax val="1"/>
          <dgm:bulletEnabled val="1"/>
        </dgm:presLayoutVars>
      </dgm:prSet>
      <dgm:spPr/>
      <dgm:t>
        <a:bodyPr/>
        <a:lstStyle/>
        <a:p>
          <a:endParaRPr lang="en-US"/>
        </a:p>
      </dgm:t>
    </dgm:pt>
    <dgm:pt modelId="{7E26CEC6-B4E7-D148-B464-02B2E131C474}" type="pres">
      <dgm:prSet presAssocID="{12DE0989-7DBE-4EE2-8343-7799AB3E8AAF}" presName="sp" presStyleCnt="0"/>
      <dgm:spPr/>
      <dgm:t>
        <a:bodyPr/>
        <a:lstStyle/>
        <a:p>
          <a:endParaRPr lang="en-US"/>
        </a:p>
      </dgm:t>
    </dgm:pt>
    <dgm:pt modelId="{C1AE6ED1-3760-A34B-AEED-429D0EBCE3BD}" type="pres">
      <dgm:prSet presAssocID="{230D9A52-E5B7-C149-A9FE-F610D054ED70}" presName="linNode" presStyleCnt="0"/>
      <dgm:spPr/>
      <dgm:t>
        <a:bodyPr/>
        <a:lstStyle/>
        <a:p>
          <a:endParaRPr lang="en-US"/>
        </a:p>
      </dgm:t>
    </dgm:pt>
    <dgm:pt modelId="{7ADEA62F-F523-2B4D-949C-CA9AC3DE9DCE}" type="pres">
      <dgm:prSet presAssocID="{230D9A52-E5B7-C149-A9FE-F610D054ED70}" presName="parentText" presStyleLbl="node1" presStyleIdx="1" presStyleCnt="5" custScaleX="266000">
        <dgm:presLayoutVars>
          <dgm:chMax val="1"/>
          <dgm:bulletEnabled val="1"/>
        </dgm:presLayoutVars>
      </dgm:prSet>
      <dgm:spPr/>
      <dgm:t>
        <a:bodyPr/>
        <a:lstStyle/>
        <a:p>
          <a:endParaRPr lang="en-US"/>
        </a:p>
      </dgm:t>
    </dgm:pt>
    <dgm:pt modelId="{C2D15030-1586-4F43-A0B2-07A56744FFE4}" type="pres">
      <dgm:prSet presAssocID="{A2536BAA-C77A-D942-9D98-741D131A5443}" presName="sp" presStyleCnt="0"/>
      <dgm:spPr/>
      <dgm:t>
        <a:bodyPr/>
        <a:lstStyle/>
        <a:p>
          <a:endParaRPr lang="en-US"/>
        </a:p>
      </dgm:t>
    </dgm:pt>
    <dgm:pt modelId="{99B86725-6A91-D34A-A79E-EF298809ABB1}" type="pres">
      <dgm:prSet presAssocID="{A833303D-24D9-E441-8B78-F4A7F751064D}" presName="linNode" presStyleCnt="0"/>
      <dgm:spPr/>
      <dgm:t>
        <a:bodyPr/>
        <a:lstStyle/>
        <a:p>
          <a:endParaRPr lang="en-US"/>
        </a:p>
      </dgm:t>
    </dgm:pt>
    <dgm:pt modelId="{CA4E22EE-545C-804F-BDCE-2DDB7CC4E7A3}" type="pres">
      <dgm:prSet presAssocID="{A833303D-24D9-E441-8B78-F4A7F751064D}" presName="parentText" presStyleLbl="node1" presStyleIdx="2" presStyleCnt="5" custScaleX="266000">
        <dgm:presLayoutVars>
          <dgm:chMax val="1"/>
          <dgm:bulletEnabled val="1"/>
        </dgm:presLayoutVars>
      </dgm:prSet>
      <dgm:spPr/>
      <dgm:t>
        <a:bodyPr/>
        <a:lstStyle/>
        <a:p>
          <a:endParaRPr lang="en-US"/>
        </a:p>
      </dgm:t>
    </dgm:pt>
    <dgm:pt modelId="{97E22D9A-9671-A54B-9828-6AA009C1CFE0}" type="pres">
      <dgm:prSet presAssocID="{1B4C39B5-5674-4544-A3AE-3E81211F69B0}" presName="sp" presStyleCnt="0"/>
      <dgm:spPr/>
      <dgm:t>
        <a:bodyPr/>
        <a:lstStyle/>
        <a:p>
          <a:endParaRPr lang="en-US"/>
        </a:p>
      </dgm:t>
    </dgm:pt>
    <dgm:pt modelId="{0BC84F40-380D-AD4C-BC95-0F8C4D38A51F}" type="pres">
      <dgm:prSet presAssocID="{028FD5EF-F917-9040-9AC9-8CA666AB62BA}" presName="linNode" presStyleCnt="0"/>
      <dgm:spPr/>
      <dgm:t>
        <a:bodyPr/>
        <a:lstStyle/>
        <a:p>
          <a:endParaRPr lang="en-US"/>
        </a:p>
      </dgm:t>
    </dgm:pt>
    <dgm:pt modelId="{A267A077-FCDA-7C47-B0F8-E6ACDCBE1A93}" type="pres">
      <dgm:prSet presAssocID="{028FD5EF-F917-9040-9AC9-8CA666AB62BA}" presName="parentText" presStyleLbl="node1" presStyleIdx="3" presStyleCnt="5" custScaleX="266000">
        <dgm:presLayoutVars>
          <dgm:chMax val="1"/>
          <dgm:bulletEnabled val="1"/>
        </dgm:presLayoutVars>
      </dgm:prSet>
      <dgm:spPr/>
      <dgm:t>
        <a:bodyPr/>
        <a:lstStyle/>
        <a:p>
          <a:endParaRPr lang="en-US"/>
        </a:p>
      </dgm:t>
    </dgm:pt>
    <dgm:pt modelId="{AC894A94-48BD-614E-B362-FE963497B833}" type="pres">
      <dgm:prSet presAssocID="{0DD2C054-2B88-724D-A1F3-0EBE10CB2CAD}" presName="sp" presStyleCnt="0"/>
      <dgm:spPr/>
      <dgm:t>
        <a:bodyPr/>
        <a:lstStyle/>
        <a:p>
          <a:endParaRPr lang="en-US"/>
        </a:p>
      </dgm:t>
    </dgm:pt>
    <dgm:pt modelId="{E7CF0970-B642-4E40-A1D1-1F5D64AEEF92}" type="pres">
      <dgm:prSet presAssocID="{DFE16E78-D068-E347-AE48-AE54433C60A7}" presName="linNode" presStyleCnt="0"/>
      <dgm:spPr/>
      <dgm:t>
        <a:bodyPr/>
        <a:lstStyle/>
        <a:p>
          <a:endParaRPr lang="en-US"/>
        </a:p>
      </dgm:t>
    </dgm:pt>
    <dgm:pt modelId="{9EBE68B5-3797-1C42-BB8B-270ED48CC2A5}" type="pres">
      <dgm:prSet presAssocID="{DFE16E78-D068-E347-AE48-AE54433C60A7}" presName="parentText" presStyleLbl="node1" presStyleIdx="4" presStyleCnt="5" custScaleX="266000">
        <dgm:presLayoutVars>
          <dgm:chMax val="1"/>
          <dgm:bulletEnabled val="1"/>
        </dgm:presLayoutVars>
      </dgm:prSet>
      <dgm:spPr/>
      <dgm:t>
        <a:bodyPr/>
        <a:lstStyle/>
        <a:p>
          <a:endParaRPr lang="en-US"/>
        </a:p>
      </dgm:t>
    </dgm:pt>
  </dgm:ptLst>
  <dgm:cxnLst>
    <dgm:cxn modelId="{41A41857-5922-744E-B55E-304858889983}" type="presOf" srcId="{230D9A52-E5B7-C149-A9FE-F610D054ED70}" destId="{7ADEA62F-F523-2B4D-949C-CA9AC3DE9DCE}" srcOrd="0" destOrd="0" presId="urn:microsoft.com/office/officeart/2005/8/layout/vList5"/>
    <dgm:cxn modelId="{881C0832-4D4A-E745-89BD-5219B9E7943A}" type="presOf" srcId="{6225866B-999D-499C-8633-FE438E600727}" destId="{07C23ACD-1528-F445-991C-FA117E0213BB}" srcOrd="0" destOrd="0" presId="urn:microsoft.com/office/officeart/2005/8/layout/vList5"/>
    <dgm:cxn modelId="{AB8E2CF8-2E3A-7440-9712-F440CD4B445C}" srcId="{6225866B-999D-499C-8633-FE438E600727}" destId="{A833303D-24D9-E441-8B78-F4A7F751064D}" srcOrd="2" destOrd="0" parTransId="{A7ED6CF9-DB3E-3F46-B9BD-D91878024BB4}" sibTransId="{1B4C39B5-5674-4544-A3AE-3E81211F69B0}"/>
    <dgm:cxn modelId="{B1362449-1E03-6D4D-A07F-E73B150C9969}" type="presOf" srcId="{A362BC1F-26AF-436F-A548-25624CEA3F67}" destId="{B85C7D90-AC2E-6E4A-A446-E1F5D16BC850}" srcOrd="0" destOrd="0" presId="urn:microsoft.com/office/officeart/2005/8/layout/vList5"/>
    <dgm:cxn modelId="{B9E365E1-73B3-0745-BFD7-E1291295A4B5}" type="presOf" srcId="{A833303D-24D9-E441-8B78-F4A7F751064D}" destId="{CA4E22EE-545C-804F-BDCE-2DDB7CC4E7A3}" srcOrd="0" destOrd="0" presId="urn:microsoft.com/office/officeart/2005/8/layout/vList5"/>
    <dgm:cxn modelId="{470CD0AF-3EDC-8747-847B-ED196D55F32A}" type="presOf" srcId="{028FD5EF-F917-9040-9AC9-8CA666AB62BA}" destId="{A267A077-FCDA-7C47-B0F8-E6ACDCBE1A93}" srcOrd="0" destOrd="0" presId="urn:microsoft.com/office/officeart/2005/8/layout/vList5"/>
    <dgm:cxn modelId="{EEB6E596-FA35-46F3-A6A7-68B3E47062AA}" srcId="{6225866B-999D-499C-8633-FE438E600727}" destId="{A362BC1F-26AF-436F-A548-25624CEA3F67}" srcOrd="0" destOrd="0" parTransId="{78C2386A-FAB4-4345-96C9-6AB344939AD4}" sibTransId="{12DE0989-7DBE-4EE2-8343-7799AB3E8AAF}"/>
    <dgm:cxn modelId="{3D66E3FF-026C-F04E-B8F7-210724AFAE49}" type="presOf" srcId="{DFE16E78-D068-E347-AE48-AE54433C60A7}" destId="{9EBE68B5-3797-1C42-BB8B-270ED48CC2A5}" srcOrd="0" destOrd="0" presId="urn:microsoft.com/office/officeart/2005/8/layout/vList5"/>
    <dgm:cxn modelId="{6E35C765-0B37-5044-AD92-20F3CFF25D91}" srcId="{6225866B-999D-499C-8633-FE438E600727}" destId="{DFE16E78-D068-E347-AE48-AE54433C60A7}" srcOrd="4" destOrd="0" parTransId="{0C043C41-197D-1041-867B-A0A106B5BE3B}" sibTransId="{A89A90B0-A944-2F40-BA0B-D53E77DDA5BC}"/>
    <dgm:cxn modelId="{2E2D51D6-6A72-8C4F-B2FF-3BCD9B0B917A}" srcId="{6225866B-999D-499C-8633-FE438E600727}" destId="{028FD5EF-F917-9040-9AC9-8CA666AB62BA}" srcOrd="3" destOrd="0" parTransId="{DE4AEF00-8BBE-3542-8756-B801E8A00E5A}" sibTransId="{0DD2C054-2B88-724D-A1F3-0EBE10CB2CAD}"/>
    <dgm:cxn modelId="{8B6E2A6B-BDDA-1B43-8A52-79680F9A888E}" srcId="{6225866B-999D-499C-8633-FE438E600727}" destId="{230D9A52-E5B7-C149-A9FE-F610D054ED70}" srcOrd="1" destOrd="0" parTransId="{6FF116D9-3B9B-1D48-BD59-A17EAF8FA07A}" sibTransId="{A2536BAA-C77A-D942-9D98-741D131A5443}"/>
    <dgm:cxn modelId="{7097D3CF-BF01-3E49-A3EA-1C1F59C6AF42}" type="presParOf" srcId="{07C23ACD-1528-F445-991C-FA117E0213BB}" destId="{F0BBD4BD-0069-4346-9DDA-85532BBE7BF2}" srcOrd="0" destOrd="0" presId="urn:microsoft.com/office/officeart/2005/8/layout/vList5"/>
    <dgm:cxn modelId="{7BA31EFB-CA4C-6F44-8F74-08D6728C7108}" type="presParOf" srcId="{F0BBD4BD-0069-4346-9DDA-85532BBE7BF2}" destId="{B85C7D90-AC2E-6E4A-A446-E1F5D16BC850}" srcOrd="0" destOrd="0" presId="urn:microsoft.com/office/officeart/2005/8/layout/vList5"/>
    <dgm:cxn modelId="{79772254-A387-2B45-AACC-BDC6A4359673}" type="presParOf" srcId="{07C23ACD-1528-F445-991C-FA117E0213BB}" destId="{7E26CEC6-B4E7-D148-B464-02B2E131C474}" srcOrd="1" destOrd="0" presId="urn:microsoft.com/office/officeart/2005/8/layout/vList5"/>
    <dgm:cxn modelId="{11CF4FEE-0AD6-FA46-8B56-0976B532D382}" type="presParOf" srcId="{07C23ACD-1528-F445-991C-FA117E0213BB}" destId="{C1AE6ED1-3760-A34B-AEED-429D0EBCE3BD}" srcOrd="2" destOrd="0" presId="urn:microsoft.com/office/officeart/2005/8/layout/vList5"/>
    <dgm:cxn modelId="{55A239DB-0EF6-3B42-9E86-3660E347D526}" type="presParOf" srcId="{C1AE6ED1-3760-A34B-AEED-429D0EBCE3BD}" destId="{7ADEA62F-F523-2B4D-949C-CA9AC3DE9DCE}" srcOrd="0" destOrd="0" presId="urn:microsoft.com/office/officeart/2005/8/layout/vList5"/>
    <dgm:cxn modelId="{968B079B-3B01-A146-B3F1-0573B2763A0F}" type="presParOf" srcId="{07C23ACD-1528-F445-991C-FA117E0213BB}" destId="{C2D15030-1586-4F43-A0B2-07A56744FFE4}" srcOrd="3" destOrd="0" presId="urn:microsoft.com/office/officeart/2005/8/layout/vList5"/>
    <dgm:cxn modelId="{8E4562A3-7A97-0243-8FCE-7E68489FAA2C}" type="presParOf" srcId="{07C23ACD-1528-F445-991C-FA117E0213BB}" destId="{99B86725-6A91-D34A-A79E-EF298809ABB1}" srcOrd="4" destOrd="0" presId="urn:microsoft.com/office/officeart/2005/8/layout/vList5"/>
    <dgm:cxn modelId="{975400BE-F648-754C-9E0D-7EE7D5CF2D38}" type="presParOf" srcId="{99B86725-6A91-D34A-A79E-EF298809ABB1}" destId="{CA4E22EE-545C-804F-BDCE-2DDB7CC4E7A3}" srcOrd="0" destOrd="0" presId="urn:microsoft.com/office/officeart/2005/8/layout/vList5"/>
    <dgm:cxn modelId="{A6508798-FF82-E844-8071-FD89178948A5}" type="presParOf" srcId="{07C23ACD-1528-F445-991C-FA117E0213BB}" destId="{97E22D9A-9671-A54B-9828-6AA009C1CFE0}" srcOrd="5" destOrd="0" presId="urn:microsoft.com/office/officeart/2005/8/layout/vList5"/>
    <dgm:cxn modelId="{DE7B7883-5494-554F-9A94-3D0CDE1321CE}" type="presParOf" srcId="{07C23ACD-1528-F445-991C-FA117E0213BB}" destId="{0BC84F40-380D-AD4C-BC95-0F8C4D38A51F}" srcOrd="6" destOrd="0" presId="urn:microsoft.com/office/officeart/2005/8/layout/vList5"/>
    <dgm:cxn modelId="{5A75BFC4-30D6-CF46-A193-C7523BF6FDEB}" type="presParOf" srcId="{0BC84F40-380D-AD4C-BC95-0F8C4D38A51F}" destId="{A267A077-FCDA-7C47-B0F8-E6ACDCBE1A93}" srcOrd="0" destOrd="0" presId="urn:microsoft.com/office/officeart/2005/8/layout/vList5"/>
    <dgm:cxn modelId="{D0730B5D-5295-8348-BFF7-03286F3933A3}" type="presParOf" srcId="{07C23ACD-1528-F445-991C-FA117E0213BB}" destId="{AC894A94-48BD-614E-B362-FE963497B833}" srcOrd="7" destOrd="0" presId="urn:microsoft.com/office/officeart/2005/8/layout/vList5"/>
    <dgm:cxn modelId="{EBC253F5-AAE2-D348-B790-6FF75071A016}" type="presParOf" srcId="{07C23ACD-1528-F445-991C-FA117E0213BB}" destId="{E7CF0970-B642-4E40-A1D1-1F5D64AEEF92}" srcOrd="8" destOrd="0" presId="urn:microsoft.com/office/officeart/2005/8/layout/vList5"/>
    <dgm:cxn modelId="{7C0C6852-7B7B-F941-B64D-40177E4F0734}" type="presParOf" srcId="{E7CF0970-B642-4E40-A1D1-1F5D64AEEF92}" destId="{9EBE68B5-3797-1C42-BB8B-270ED48CC2A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E9B534-C49C-404B-A598-2EA7FF0CEC18}" type="doc">
      <dgm:prSet loTypeId="urn:microsoft.com/office/officeart/2008/layout/HexagonCluster" loCatId="list" qsTypeId="urn:microsoft.com/office/officeart/2005/8/quickstyle/simple1" qsCatId="simple" csTypeId="urn:microsoft.com/office/officeart/2005/8/colors/accent1_2" csCatId="accent1" phldr="1"/>
      <dgm:spPr/>
    </dgm:pt>
    <dgm:pt modelId="{7DB35E97-86B9-43F2-A4A3-E704C59C396D}">
      <dgm:prSet phldrT="[Text]" custT="1"/>
      <dgm:spPr/>
      <dgm:t>
        <a:bodyPr/>
        <a:lstStyle/>
        <a:p>
          <a:r>
            <a:rPr lang="en-US" sz="2000" dirty="0" smtClean="0"/>
            <a:t>Medicaid Audits</a:t>
          </a:r>
          <a:endParaRPr lang="en-US" sz="2000" dirty="0"/>
        </a:p>
      </dgm:t>
    </dgm:pt>
    <dgm:pt modelId="{1F5F8D4D-5A11-49F7-8AD2-6CB1C5012CD3}" type="parTrans" cxnId="{3E917018-6D83-49D8-86F2-88B2A9496C98}">
      <dgm:prSet/>
      <dgm:spPr/>
      <dgm:t>
        <a:bodyPr/>
        <a:lstStyle/>
        <a:p>
          <a:endParaRPr lang="en-US"/>
        </a:p>
      </dgm:t>
    </dgm:pt>
    <dgm:pt modelId="{B284FB8E-4B73-40AF-9984-6EE10AA760F0}" type="sibTrans" cxnId="{3E917018-6D83-49D8-86F2-88B2A9496C98}">
      <dgm:prSet/>
      <dgm:spPr>
        <a:blipFill>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6000" r="-26000"/>
          </a:stretch>
        </a:blipFill>
      </dgm:spPr>
      <dgm:t>
        <a:bodyPr/>
        <a:lstStyle/>
        <a:p>
          <a:endParaRPr lang="en-US"/>
        </a:p>
      </dgm:t>
    </dgm:pt>
    <dgm:pt modelId="{67609627-61F7-496E-81FF-12BBC07E951A}">
      <dgm:prSet phldrT="[Text]" custT="1"/>
      <dgm:spPr/>
      <dgm:t>
        <a:bodyPr/>
        <a:lstStyle/>
        <a:p>
          <a:r>
            <a:rPr lang="en-US" sz="2000" dirty="0" smtClean="0"/>
            <a:t>Make up Therapy</a:t>
          </a:r>
          <a:endParaRPr lang="en-US" sz="2000" dirty="0"/>
        </a:p>
      </dgm:t>
    </dgm:pt>
    <dgm:pt modelId="{6F86BFF0-BBAE-47E0-8D00-4DF3EDC135B2}" type="parTrans" cxnId="{F947EF69-3B66-4065-93C9-AE1E93B48555}">
      <dgm:prSet/>
      <dgm:spPr/>
      <dgm:t>
        <a:bodyPr/>
        <a:lstStyle/>
        <a:p>
          <a:endParaRPr lang="en-US"/>
        </a:p>
      </dgm:t>
    </dgm:pt>
    <dgm:pt modelId="{F60A2014-8AE2-4A9C-BE14-6EE043C4F21B}" type="sibTrans" cxnId="{F947EF69-3B66-4065-93C9-AE1E93B48555}">
      <dgm:prSet/>
      <dgm:spPr>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l="-11000" r="-11000"/>
          </a:stretch>
        </a:blipFill>
      </dgm:spPr>
      <dgm:t>
        <a:bodyPr/>
        <a:lstStyle/>
        <a:p>
          <a:endParaRPr lang="en-US"/>
        </a:p>
      </dgm:t>
    </dgm:pt>
    <dgm:pt modelId="{8A9BD73B-2528-4EB3-A631-5014B0B798DB}">
      <dgm:prSet phldrT="[Text]" custT="1"/>
      <dgm:spPr/>
      <dgm:t>
        <a:bodyPr/>
        <a:lstStyle/>
        <a:p>
          <a:r>
            <a:rPr lang="en-US" sz="2000" dirty="0" smtClean="0"/>
            <a:t>Document Outcomes</a:t>
          </a:r>
          <a:endParaRPr lang="en-US" sz="2000" dirty="0"/>
        </a:p>
      </dgm:t>
    </dgm:pt>
    <dgm:pt modelId="{B56A6B94-E07C-40E9-BC32-7EE0BE512720}" type="parTrans" cxnId="{B8184D2D-C866-4796-B838-E5B8C49723FF}">
      <dgm:prSet/>
      <dgm:spPr/>
      <dgm:t>
        <a:bodyPr/>
        <a:lstStyle/>
        <a:p>
          <a:endParaRPr lang="en-US"/>
        </a:p>
      </dgm:t>
    </dgm:pt>
    <dgm:pt modelId="{8A73250A-4685-4920-B94C-77B40F7E09C9}" type="sibTrans" cxnId="{B8184D2D-C866-4796-B838-E5B8C49723FF}">
      <dgm:prSet/>
      <dgm:spPr>
        <a:blipFill>
          <a:blip xmlns:r="http://schemas.openxmlformats.org/officeDocument/2006/relationships"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l="-14000" r="-14000"/>
          </a:stretch>
        </a:blipFill>
      </dgm:spPr>
      <dgm:t>
        <a:bodyPr/>
        <a:lstStyle/>
        <a:p>
          <a:endParaRPr lang="en-US"/>
        </a:p>
      </dgm:t>
    </dgm:pt>
    <dgm:pt modelId="{90ACFD14-97F1-4956-B530-CB63A57FB028}">
      <dgm:prSet phldrT="[Text]" custT="1"/>
      <dgm:spPr/>
      <dgm:t>
        <a:bodyPr/>
        <a:lstStyle/>
        <a:p>
          <a:r>
            <a:rPr lang="en-US" sz="2000" dirty="0" err="1" smtClean="0"/>
            <a:t>Telepractice</a:t>
          </a:r>
          <a:endParaRPr lang="en-US" sz="2000" dirty="0"/>
        </a:p>
      </dgm:t>
    </dgm:pt>
    <dgm:pt modelId="{B104009F-D44D-4ADA-A3D6-24A990B0F379}" type="sibTrans" cxnId="{85C59090-F4CE-4BEE-BB1D-A0205E4B7175}">
      <dgm:prSet/>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l="-26000" r="-26000"/>
          </a:stretch>
        </a:blipFill>
      </dgm:spPr>
      <dgm:t>
        <a:bodyPr/>
        <a:lstStyle/>
        <a:p>
          <a:endParaRPr lang="en-US"/>
        </a:p>
      </dgm:t>
    </dgm:pt>
    <dgm:pt modelId="{50BC21BB-9623-409C-8C52-1B8CC39524F0}" type="parTrans" cxnId="{85C59090-F4CE-4BEE-BB1D-A0205E4B7175}">
      <dgm:prSet/>
      <dgm:spPr/>
      <dgm:t>
        <a:bodyPr/>
        <a:lstStyle/>
        <a:p>
          <a:endParaRPr lang="en-US"/>
        </a:p>
      </dgm:t>
    </dgm:pt>
    <dgm:pt modelId="{A2812F1B-9234-A34C-AA5F-4394C8C48719}" type="pres">
      <dgm:prSet presAssocID="{55E9B534-C49C-404B-A598-2EA7FF0CEC18}" presName="Name0" presStyleCnt="0">
        <dgm:presLayoutVars>
          <dgm:chMax val="21"/>
          <dgm:chPref val="21"/>
        </dgm:presLayoutVars>
      </dgm:prSet>
      <dgm:spPr/>
    </dgm:pt>
    <dgm:pt modelId="{416BB75D-39A7-584D-B375-FA9F41F0D57A}" type="pres">
      <dgm:prSet presAssocID="{7DB35E97-86B9-43F2-A4A3-E704C59C396D}" presName="text1" presStyleCnt="0"/>
      <dgm:spPr/>
    </dgm:pt>
    <dgm:pt modelId="{90903950-5565-A245-994C-58C17B9EC3D6}" type="pres">
      <dgm:prSet presAssocID="{7DB35E97-86B9-43F2-A4A3-E704C59C396D}" presName="textRepeatNode" presStyleLbl="alignNode1" presStyleIdx="0" presStyleCnt="4">
        <dgm:presLayoutVars>
          <dgm:chMax val="0"/>
          <dgm:chPref val="0"/>
          <dgm:bulletEnabled val="1"/>
        </dgm:presLayoutVars>
      </dgm:prSet>
      <dgm:spPr/>
      <dgm:t>
        <a:bodyPr/>
        <a:lstStyle/>
        <a:p>
          <a:endParaRPr lang="en-US"/>
        </a:p>
      </dgm:t>
    </dgm:pt>
    <dgm:pt modelId="{E45821B5-4CE5-B242-903A-EFE5E3D1831E}" type="pres">
      <dgm:prSet presAssocID="{7DB35E97-86B9-43F2-A4A3-E704C59C396D}" presName="textaccent1" presStyleCnt="0"/>
      <dgm:spPr/>
    </dgm:pt>
    <dgm:pt modelId="{3DC72258-24DB-364C-8F3D-CD3BDF3338CE}" type="pres">
      <dgm:prSet presAssocID="{7DB35E97-86B9-43F2-A4A3-E704C59C396D}" presName="accentRepeatNode" presStyleLbl="solidAlignAcc1" presStyleIdx="0" presStyleCnt="8"/>
      <dgm:spPr/>
    </dgm:pt>
    <dgm:pt modelId="{AD9A16AE-179B-7549-A514-3E549738C55C}" type="pres">
      <dgm:prSet presAssocID="{B284FB8E-4B73-40AF-9984-6EE10AA760F0}" presName="image1" presStyleCnt="0"/>
      <dgm:spPr/>
    </dgm:pt>
    <dgm:pt modelId="{FDDB1714-CD12-CF48-ADAF-314C224719E2}" type="pres">
      <dgm:prSet presAssocID="{B284FB8E-4B73-40AF-9984-6EE10AA760F0}" presName="imageRepeatNode" presStyleLbl="alignAcc1" presStyleIdx="0" presStyleCnt="4"/>
      <dgm:spPr/>
      <dgm:t>
        <a:bodyPr/>
        <a:lstStyle/>
        <a:p>
          <a:endParaRPr lang="en-US"/>
        </a:p>
      </dgm:t>
    </dgm:pt>
    <dgm:pt modelId="{77D77BB2-8886-EB4A-A660-1D3C638CED97}" type="pres">
      <dgm:prSet presAssocID="{B284FB8E-4B73-40AF-9984-6EE10AA760F0}" presName="imageaccent1" presStyleCnt="0"/>
      <dgm:spPr/>
    </dgm:pt>
    <dgm:pt modelId="{8BB26D49-AF54-EA46-A38A-F4F41A9006F5}" type="pres">
      <dgm:prSet presAssocID="{B284FB8E-4B73-40AF-9984-6EE10AA760F0}" presName="accentRepeatNode" presStyleLbl="solidAlignAcc1" presStyleIdx="1" presStyleCnt="8"/>
      <dgm:spPr/>
    </dgm:pt>
    <dgm:pt modelId="{2BC5915F-A3B8-8841-97F1-76858D33E730}" type="pres">
      <dgm:prSet presAssocID="{67609627-61F7-496E-81FF-12BBC07E951A}" presName="text2" presStyleCnt="0"/>
      <dgm:spPr/>
    </dgm:pt>
    <dgm:pt modelId="{B8C68E80-82C7-3D46-9864-80A25112E293}" type="pres">
      <dgm:prSet presAssocID="{67609627-61F7-496E-81FF-12BBC07E951A}" presName="textRepeatNode" presStyleLbl="alignNode1" presStyleIdx="1" presStyleCnt="4">
        <dgm:presLayoutVars>
          <dgm:chMax val="0"/>
          <dgm:chPref val="0"/>
          <dgm:bulletEnabled val="1"/>
        </dgm:presLayoutVars>
      </dgm:prSet>
      <dgm:spPr/>
      <dgm:t>
        <a:bodyPr/>
        <a:lstStyle/>
        <a:p>
          <a:endParaRPr lang="en-US"/>
        </a:p>
      </dgm:t>
    </dgm:pt>
    <dgm:pt modelId="{E32F794E-D6B8-5D4C-B6C7-F92C7EDB251E}" type="pres">
      <dgm:prSet presAssocID="{67609627-61F7-496E-81FF-12BBC07E951A}" presName="textaccent2" presStyleCnt="0"/>
      <dgm:spPr/>
    </dgm:pt>
    <dgm:pt modelId="{583F0EB6-371A-8E4F-B0BD-98B68AED125D}" type="pres">
      <dgm:prSet presAssocID="{67609627-61F7-496E-81FF-12BBC07E951A}" presName="accentRepeatNode" presStyleLbl="solidAlignAcc1" presStyleIdx="2" presStyleCnt="8"/>
      <dgm:spPr/>
    </dgm:pt>
    <dgm:pt modelId="{FC854C9C-EE7F-4C45-BB66-8A4759F61B91}" type="pres">
      <dgm:prSet presAssocID="{F60A2014-8AE2-4A9C-BE14-6EE043C4F21B}" presName="image2" presStyleCnt="0"/>
      <dgm:spPr/>
    </dgm:pt>
    <dgm:pt modelId="{0F74929D-D3A3-FA43-82E0-B38E90AA230A}" type="pres">
      <dgm:prSet presAssocID="{F60A2014-8AE2-4A9C-BE14-6EE043C4F21B}" presName="imageRepeatNode" presStyleLbl="alignAcc1" presStyleIdx="1" presStyleCnt="4"/>
      <dgm:spPr/>
      <dgm:t>
        <a:bodyPr/>
        <a:lstStyle/>
        <a:p>
          <a:endParaRPr lang="en-US"/>
        </a:p>
      </dgm:t>
    </dgm:pt>
    <dgm:pt modelId="{EC665E92-013B-C546-ABB9-1131626B5C7D}" type="pres">
      <dgm:prSet presAssocID="{F60A2014-8AE2-4A9C-BE14-6EE043C4F21B}" presName="imageaccent2" presStyleCnt="0"/>
      <dgm:spPr/>
    </dgm:pt>
    <dgm:pt modelId="{EE1B3550-EB83-F14C-A3CB-BAEC1155D93F}" type="pres">
      <dgm:prSet presAssocID="{F60A2014-8AE2-4A9C-BE14-6EE043C4F21B}" presName="accentRepeatNode" presStyleLbl="solidAlignAcc1" presStyleIdx="3" presStyleCnt="8"/>
      <dgm:spPr/>
    </dgm:pt>
    <dgm:pt modelId="{FC6F2B51-7D9F-8344-9463-C34E6D320388}" type="pres">
      <dgm:prSet presAssocID="{8A9BD73B-2528-4EB3-A631-5014B0B798DB}" presName="text3" presStyleCnt="0"/>
      <dgm:spPr/>
    </dgm:pt>
    <dgm:pt modelId="{34EAFEC3-19E5-3E42-862E-FFF40E891AD7}" type="pres">
      <dgm:prSet presAssocID="{8A9BD73B-2528-4EB3-A631-5014B0B798DB}" presName="textRepeatNode" presStyleLbl="alignNode1" presStyleIdx="2" presStyleCnt="4">
        <dgm:presLayoutVars>
          <dgm:chMax val="0"/>
          <dgm:chPref val="0"/>
          <dgm:bulletEnabled val="1"/>
        </dgm:presLayoutVars>
      </dgm:prSet>
      <dgm:spPr/>
      <dgm:t>
        <a:bodyPr/>
        <a:lstStyle/>
        <a:p>
          <a:endParaRPr lang="en-US"/>
        </a:p>
      </dgm:t>
    </dgm:pt>
    <dgm:pt modelId="{B24A07E2-4886-B24A-AFB9-91BDF59BF41D}" type="pres">
      <dgm:prSet presAssocID="{8A9BD73B-2528-4EB3-A631-5014B0B798DB}" presName="textaccent3" presStyleCnt="0"/>
      <dgm:spPr/>
    </dgm:pt>
    <dgm:pt modelId="{3736AAEE-E4E1-704E-9A97-4071F47D64EC}" type="pres">
      <dgm:prSet presAssocID="{8A9BD73B-2528-4EB3-A631-5014B0B798DB}" presName="accentRepeatNode" presStyleLbl="solidAlignAcc1" presStyleIdx="4" presStyleCnt="8"/>
      <dgm:spPr/>
    </dgm:pt>
    <dgm:pt modelId="{1FE71245-11F2-064E-B303-97CF4B7E0C39}" type="pres">
      <dgm:prSet presAssocID="{8A73250A-4685-4920-B94C-77B40F7E09C9}" presName="image3" presStyleCnt="0"/>
      <dgm:spPr/>
    </dgm:pt>
    <dgm:pt modelId="{79648775-0F28-414F-B9D6-06AE1917968F}" type="pres">
      <dgm:prSet presAssocID="{8A73250A-4685-4920-B94C-77B40F7E09C9}" presName="imageRepeatNode" presStyleLbl="alignAcc1" presStyleIdx="2" presStyleCnt="4"/>
      <dgm:spPr/>
      <dgm:t>
        <a:bodyPr/>
        <a:lstStyle/>
        <a:p>
          <a:endParaRPr lang="en-US"/>
        </a:p>
      </dgm:t>
    </dgm:pt>
    <dgm:pt modelId="{41C6F9C9-2A7D-374E-9BB5-3781BBB386CD}" type="pres">
      <dgm:prSet presAssocID="{8A73250A-4685-4920-B94C-77B40F7E09C9}" presName="imageaccent3" presStyleCnt="0"/>
      <dgm:spPr/>
    </dgm:pt>
    <dgm:pt modelId="{AFD03DA7-3B6A-B947-ACE6-08F6F7E1A4F3}" type="pres">
      <dgm:prSet presAssocID="{8A73250A-4685-4920-B94C-77B40F7E09C9}" presName="accentRepeatNode" presStyleLbl="solidAlignAcc1" presStyleIdx="5" presStyleCnt="8"/>
      <dgm:spPr/>
    </dgm:pt>
    <dgm:pt modelId="{28E7F3C5-D401-224E-9985-525F5B8CF310}" type="pres">
      <dgm:prSet presAssocID="{90ACFD14-97F1-4956-B530-CB63A57FB028}" presName="text4" presStyleCnt="0"/>
      <dgm:spPr/>
    </dgm:pt>
    <dgm:pt modelId="{FB767DC4-2A75-2F4F-B935-DEED5DD54A0B}" type="pres">
      <dgm:prSet presAssocID="{90ACFD14-97F1-4956-B530-CB63A57FB028}" presName="textRepeatNode" presStyleLbl="alignNode1" presStyleIdx="3" presStyleCnt="4">
        <dgm:presLayoutVars>
          <dgm:chMax val="0"/>
          <dgm:chPref val="0"/>
          <dgm:bulletEnabled val="1"/>
        </dgm:presLayoutVars>
      </dgm:prSet>
      <dgm:spPr/>
      <dgm:t>
        <a:bodyPr/>
        <a:lstStyle/>
        <a:p>
          <a:endParaRPr lang="en-US"/>
        </a:p>
      </dgm:t>
    </dgm:pt>
    <dgm:pt modelId="{F6D7F854-06E4-594F-975E-A3C2F6430003}" type="pres">
      <dgm:prSet presAssocID="{90ACFD14-97F1-4956-B530-CB63A57FB028}" presName="textaccent4" presStyleCnt="0"/>
      <dgm:spPr/>
    </dgm:pt>
    <dgm:pt modelId="{DC764DE6-DF26-AE4C-8E2D-05ACBC6AEF0B}" type="pres">
      <dgm:prSet presAssocID="{90ACFD14-97F1-4956-B530-CB63A57FB028}" presName="accentRepeatNode" presStyleLbl="solidAlignAcc1" presStyleIdx="6" presStyleCnt="8"/>
      <dgm:spPr/>
    </dgm:pt>
    <dgm:pt modelId="{C65FF5C6-476F-6848-986B-BE38AE7FDA5B}" type="pres">
      <dgm:prSet presAssocID="{B104009F-D44D-4ADA-A3D6-24A990B0F379}" presName="image4" presStyleCnt="0"/>
      <dgm:spPr/>
    </dgm:pt>
    <dgm:pt modelId="{61662BC3-4263-044E-BBDE-2CC5413F095E}" type="pres">
      <dgm:prSet presAssocID="{B104009F-D44D-4ADA-A3D6-24A990B0F379}" presName="imageRepeatNode" presStyleLbl="alignAcc1" presStyleIdx="3" presStyleCnt="4" custLinFactNeighborX="669" custLinFactNeighborY="2339"/>
      <dgm:spPr/>
      <dgm:t>
        <a:bodyPr/>
        <a:lstStyle/>
        <a:p>
          <a:endParaRPr lang="en-US"/>
        </a:p>
      </dgm:t>
    </dgm:pt>
    <dgm:pt modelId="{81E79966-5BA9-0A42-B2B3-E8562B9C51F9}" type="pres">
      <dgm:prSet presAssocID="{B104009F-D44D-4ADA-A3D6-24A990B0F379}" presName="imageaccent4" presStyleCnt="0"/>
      <dgm:spPr/>
    </dgm:pt>
    <dgm:pt modelId="{42C248A9-A4DD-C64A-8466-3CF9CFB9FB65}" type="pres">
      <dgm:prSet presAssocID="{B104009F-D44D-4ADA-A3D6-24A990B0F379}" presName="accentRepeatNode" presStyleLbl="solidAlignAcc1" presStyleIdx="7" presStyleCnt="8"/>
      <dgm:spPr/>
    </dgm:pt>
  </dgm:ptLst>
  <dgm:cxnLst>
    <dgm:cxn modelId="{7C5A35AB-2289-45D9-8DAD-7BEC914E01AE}" type="presOf" srcId="{B284FB8E-4B73-40AF-9984-6EE10AA760F0}" destId="{FDDB1714-CD12-CF48-ADAF-314C224719E2}" srcOrd="0" destOrd="0" presId="urn:microsoft.com/office/officeart/2008/layout/HexagonCluster"/>
    <dgm:cxn modelId="{CA735300-407A-4622-85C5-4774FAFEDFC4}" type="presOf" srcId="{B104009F-D44D-4ADA-A3D6-24A990B0F379}" destId="{61662BC3-4263-044E-BBDE-2CC5413F095E}" srcOrd="0" destOrd="0" presId="urn:microsoft.com/office/officeart/2008/layout/HexagonCluster"/>
    <dgm:cxn modelId="{3E917018-6D83-49D8-86F2-88B2A9496C98}" srcId="{55E9B534-C49C-404B-A598-2EA7FF0CEC18}" destId="{7DB35E97-86B9-43F2-A4A3-E704C59C396D}" srcOrd="0" destOrd="0" parTransId="{1F5F8D4D-5A11-49F7-8AD2-6CB1C5012CD3}" sibTransId="{B284FB8E-4B73-40AF-9984-6EE10AA760F0}"/>
    <dgm:cxn modelId="{8CDF0DE5-90F1-42E5-A487-3BAF9537FCD8}" type="presOf" srcId="{F60A2014-8AE2-4A9C-BE14-6EE043C4F21B}" destId="{0F74929D-D3A3-FA43-82E0-B38E90AA230A}" srcOrd="0" destOrd="0" presId="urn:microsoft.com/office/officeart/2008/layout/HexagonCluster"/>
    <dgm:cxn modelId="{71874188-039D-4066-92CF-E4ABA68577E6}" type="presOf" srcId="{7DB35E97-86B9-43F2-A4A3-E704C59C396D}" destId="{90903950-5565-A245-994C-58C17B9EC3D6}" srcOrd="0" destOrd="0" presId="urn:microsoft.com/office/officeart/2008/layout/HexagonCluster"/>
    <dgm:cxn modelId="{B8184D2D-C866-4796-B838-E5B8C49723FF}" srcId="{55E9B534-C49C-404B-A598-2EA7FF0CEC18}" destId="{8A9BD73B-2528-4EB3-A631-5014B0B798DB}" srcOrd="2" destOrd="0" parTransId="{B56A6B94-E07C-40E9-BC32-7EE0BE512720}" sibTransId="{8A73250A-4685-4920-B94C-77B40F7E09C9}"/>
    <dgm:cxn modelId="{8AF01AEB-276B-4EE1-B96C-4E37A76A9BEE}" type="presOf" srcId="{90ACFD14-97F1-4956-B530-CB63A57FB028}" destId="{FB767DC4-2A75-2F4F-B935-DEED5DD54A0B}" srcOrd="0" destOrd="0" presId="urn:microsoft.com/office/officeart/2008/layout/HexagonCluster"/>
    <dgm:cxn modelId="{AD58E3B1-1BF6-410D-A179-07BDC76FDCD9}" type="presOf" srcId="{55E9B534-C49C-404B-A598-2EA7FF0CEC18}" destId="{A2812F1B-9234-A34C-AA5F-4394C8C48719}" srcOrd="0" destOrd="0" presId="urn:microsoft.com/office/officeart/2008/layout/HexagonCluster"/>
    <dgm:cxn modelId="{068117A2-A09B-4086-BF5F-40EBC959F3EB}" type="presOf" srcId="{8A73250A-4685-4920-B94C-77B40F7E09C9}" destId="{79648775-0F28-414F-B9D6-06AE1917968F}" srcOrd="0" destOrd="0" presId="urn:microsoft.com/office/officeart/2008/layout/HexagonCluster"/>
    <dgm:cxn modelId="{95CECEEE-CC22-4ECD-A459-7B4849278BCA}" type="presOf" srcId="{67609627-61F7-496E-81FF-12BBC07E951A}" destId="{B8C68E80-82C7-3D46-9864-80A25112E293}" srcOrd="0" destOrd="0" presId="urn:microsoft.com/office/officeart/2008/layout/HexagonCluster"/>
    <dgm:cxn modelId="{CB2E5C4C-2008-47C2-966D-70C675312823}" type="presOf" srcId="{8A9BD73B-2528-4EB3-A631-5014B0B798DB}" destId="{34EAFEC3-19E5-3E42-862E-FFF40E891AD7}" srcOrd="0" destOrd="0" presId="urn:microsoft.com/office/officeart/2008/layout/HexagonCluster"/>
    <dgm:cxn modelId="{85C59090-F4CE-4BEE-BB1D-A0205E4B7175}" srcId="{55E9B534-C49C-404B-A598-2EA7FF0CEC18}" destId="{90ACFD14-97F1-4956-B530-CB63A57FB028}" srcOrd="3" destOrd="0" parTransId="{50BC21BB-9623-409C-8C52-1B8CC39524F0}" sibTransId="{B104009F-D44D-4ADA-A3D6-24A990B0F379}"/>
    <dgm:cxn modelId="{F947EF69-3B66-4065-93C9-AE1E93B48555}" srcId="{55E9B534-C49C-404B-A598-2EA7FF0CEC18}" destId="{67609627-61F7-496E-81FF-12BBC07E951A}" srcOrd="1" destOrd="0" parTransId="{6F86BFF0-BBAE-47E0-8D00-4DF3EDC135B2}" sibTransId="{F60A2014-8AE2-4A9C-BE14-6EE043C4F21B}"/>
    <dgm:cxn modelId="{1973D039-D183-47E1-BA4F-F9F0F78F5BBB}" type="presParOf" srcId="{A2812F1B-9234-A34C-AA5F-4394C8C48719}" destId="{416BB75D-39A7-584D-B375-FA9F41F0D57A}" srcOrd="0" destOrd="0" presId="urn:microsoft.com/office/officeart/2008/layout/HexagonCluster"/>
    <dgm:cxn modelId="{4DFED13B-B11D-4B04-BD0B-E8F0CB59866D}" type="presParOf" srcId="{416BB75D-39A7-584D-B375-FA9F41F0D57A}" destId="{90903950-5565-A245-994C-58C17B9EC3D6}" srcOrd="0" destOrd="0" presId="urn:microsoft.com/office/officeart/2008/layout/HexagonCluster"/>
    <dgm:cxn modelId="{8AA6691A-782C-4447-86AE-7B337C2649E0}" type="presParOf" srcId="{A2812F1B-9234-A34C-AA5F-4394C8C48719}" destId="{E45821B5-4CE5-B242-903A-EFE5E3D1831E}" srcOrd="1" destOrd="0" presId="urn:microsoft.com/office/officeart/2008/layout/HexagonCluster"/>
    <dgm:cxn modelId="{45F66A55-FFC0-48FB-ADF4-0D06AB95E231}" type="presParOf" srcId="{E45821B5-4CE5-B242-903A-EFE5E3D1831E}" destId="{3DC72258-24DB-364C-8F3D-CD3BDF3338CE}" srcOrd="0" destOrd="0" presId="urn:microsoft.com/office/officeart/2008/layout/HexagonCluster"/>
    <dgm:cxn modelId="{DFD6C0B7-0BDB-45D6-A6A7-F0A1E76F3180}" type="presParOf" srcId="{A2812F1B-9234-A34C-AA5F-4394C8C48719}" destId="{AD9A16AE-179B-7549-A514-3E549738C55C}" srcOrd="2" destOrd="0" presId="urn:microsoft.com/office/officeart/2008/layout/HexagonCluster"/>
    <dgm:cxn modelId="{4FA50C41-39A4-4DAF-95CA-78D0AD2427A7}" type="presParOf" srcId="{AD9A16AE-179B-7549-A514-3E549738C55C}" destId="{FDDB1714-CD12-CF48-ADAF-314C224719E2}" srcOrd="0" destOrd="0" presId="urn:microsoft.com/office/officeart/2008/layout/HexagonCluster"/>
    <dgm:cxn modelId="{10C77660-4AF6-4E06-B5CB-E06CD2DEC809}" type="presParOf" srcId="{A2812F1B-9234-A34C-AA5F-4394C8C48719}" destId="{77D77BB2-8886-EB4A-A660-1D3C638CED97}" srcOrd="3" destOrd="0" presId="urn:microsoft.com/office/officeart/2008/layout/HexagonCluster"/>
    <dgm:cxn modelId="{EDDE2EBB-509D-4604-A21E-A2A6FCA7A3B2}" type="presParOf" srcId="{77D77BB2-8886-EB4A-A660-1D3C638CED97}" destId="{8BB26D49-AF54-EA46-A38A-F4F41A9006F5}" srcOrd="0" destOrd="0" presId="urn:microsoft.com/office/officeart/2008/layout/HexagonCluster"/>
    <dgm:cxn modelId="{21648928-8F97-4DA2-9BBA-48788C9B0A8F}" type="presParOf" srcId="{A2812F1B-9234-A34C-AA5F-4394C8C48719}" destId="{2BC5915F-A3B8-8841-97F1-76858D33E730}" srcOrd="4" destOrd="0" presId="urn:microsoft.com/office/officeart/2008/layout/HexagonCluster"/>
    <dgm:cxn modelId="{834EDB23-2CEF-4471-BD8E-EEEDB1ADFA8C}" type="presParOf" srcId="{2BC5915F-A3B8-8841-97F1-76858D33E730}" destId="{B8C68E80-82C7-3D46-9864-80A25112E293}" srcOrd="0" destOrd="0" presId="urn:microsoft.com/office/officeart/2008/layout/HexagonCluster"/>
    <dgm:cxn modelId="{4529D815-0216-49DE-9BC4-D00845787D27}" type="presParOf" srcId="{A2812F1B-9234-A34C-AA5F-4394C8C48719}" destId="{E32F794E-D6B8-5D4C-B6C7-F92C7EDB251E}" srcOrd="5" destOrd="0" presId="urn:microsoft.com/office/officeart/2008/layout/HexagonCluster"/>
    <dgm:cxn modelId="{9BF77A81-EE72-41A7-8E8F-3C7C2342C1C2}" type="presParOf" srcId="{E32F794E-D6B8-5D4C-B6C7-F92C7EDB251E}" destId="{583F0EB6-371A-8E4F-B0BD-98B68AED125D}" srcOrd="0" destOrd="0" presId="urn:microsoft.com/office/officeart/2008/layout/HexagonCluster"/>
    <dgm:cxn modelId="{76004FED-8D7A-4CD4-8B65-90303924DD87}" type="presParOf" srcId="{A2812F1B-9234-A34C-AA5F-4394C8C48719}" destId="{FC854C9C-EE7F-4C45-BB66-8A4759F61B91}" srcOrd="6" destOrd="0" presId="urn:microsoft.com/office/officeart/2008/layout/HexagonCluster"/>
    <dgm:cxn modelId="{A1E20E53-8E86-47AE-9549-68AA301AE6DB}" type="presParOf" srcId="{FC854C9C-EE7F-4C45-BB66-8A4759F61B91}" destId="{0F74929D-D3A3-FA43-82E0-B38E90AA230A}" srcOrd="0" destOrd="0" presId="urn:microsoft.com/office/officeart/2008/layout/HexagonCluster"/>
    <dgm:cxn modelId="{ED39D6F4-3527-4156-8C9F-E276926E0AF9}" type="presParOf" srcId="{A2812F1B-9234-A34C-AA5F-4394C8C48719}" destId="{EC665E92-013B-C546-ABB9-1131626B5C7D}" srcOrd="7" destOrd="0" presId="urn:microsoft.com/office/officeart/2008/layout/HexagonCluster"/>
    <dgm:cxn modelId="{C68E4C9D-6970-4B24-9398-B7C4E458D38B}" type="presParOf" srcId="{EC665E92-013B-C546-ABB9-1131626B5C7D}" destId="{EE1B3550-EB83-F14C-A3CB-BAEC1155D93F}" srcOrd="0" destOrd="0" presId="urn:microsoft.com/office/officeart/2008/layout/HexagonCluster"/>
    <dgm:cxn modelId="{D37AA292-1D49-40A7-99C3-0CF5A7556876}" type="presParOf" srcId="{A2812F1B-9234-A34C-AA5F-4394C8C48719}" destId="{FC6F2B51-7D9F-8344-9463-C34E6D320388}" srcOrd="8" destOrd="0" presId="urn:microsoft.com/office/officeart/2008/layout/HexagonCluster"/>
    <dgm:cxn modelId="{DF032EF1-D50D-401E-96DD-B08BDDAEC051}" type="presParOf" srcId="{FC6F2B51-7D9F-8344-9463-C34E6D320388}" destId="{34EAFEC3-19E5-3E42-862E-FFF40E891AD7}" srcOrd="0" destOrd="0" presId="urn:microsoft.com/office/officeart/2008/layout/HexagonCluster"/>
    <dgm:cxn modelId="{4257F6A0-5C8A-449D-BBF9-4E2F25A0CCCD}" type="presParOf" srcId="{A2812F1B-9234-A34C-AA5F-4394C8C48719}" destId="{B24A07E2-4886-B24A-AFB9-91BDF59BF41D}" srcOrd="9" destOrd="0" presId="urn:microsoft.com/office/officeart/2008/layout/HexagonCluster"/>
    <dgm:cxn modelId="{B613C01A-9A9D-4A22-8546-37D66F037418}" type="presParOf" srcId="{B24A07E2-4886-B24A-AFB9-91BDF59BF41D}" destId="{3736AAEE-E4E1-704E-9A97-4071F47D64EC}" srcOrd="0" destOrd="0" presId="urn:microsoft.com/office/officeart/2008/layout/HexagonCluster"/>
    <dgm:cxn modelId="{9AE9DC0B-9286-442B-B177-0B62AABBF8B2}" type="presParOf" srcId="{A2812F1B-9234-A34C-AA5F-4394C8C48719}" destId="{1FE71245-11F2-064E-B303-97CF4B7E0C39}" srcOrd="10" destOrd="0" presId="urn:microsoft.com/office/officeart/2008/layout/HexagonCluster"/>
    <dgm:cxn modelId="{92C53230-62F6-45E9-AEC7-B7065208C944}" type="presParOf" srcId="{1FE71245-11F2-064E-B303-97CF4B7E0C39}" destId="{79648775-0F28-414F-B9D6-06AE1917968F}" srcOrd="0" destOrd="0" presId="urn:microsoft.com/office/officeart/2008/layout/HexagonCluster"/>
    <dgm:cxn modelId="{D55D86C3-EFD8-4A7C-B5C1-9D439BAF7013}" type="presParOf" srcId="{A2812F1B-9234-A34C-AA5F-4394C8C48719}" destId="{41C6F9C9-2A7D-374E-9BB5-3781BBB386CD}" srcOrd="11" destOrd="0" presId="urn:microsoft.com/office/officeart/2008/layout/HexagonCluster"/>
    <dgm:cxn modelId="{709034EC-1FCF-47F3-A1BC-1778DC3ECA09}" type="presParOf" srcId="{41C6F9C9-2A7D-374E-9BB5-3781BBB386CD}" destId="{AFD03DA7-3B6A-B947-ACE6-08F6F7E1A4F3}" srcOrd="0" destOrd="0" presId="urn:microsoft.com/office/officeart/2008/layout/HexagonCluster"/>
    <dgm:cxn modelId="{52EDA511-B391-4A18-A3C1-5CA8AF7E11E3}" type="presParOf" srcId="{A2812F1B-9234-A34C-AA5F-4394C8C48719}" destId="{28E7F3C5-D401-224E-9985-525F5B8CF310}" srcOrd="12" destOrd="0" presId="urn:microsoft.com/office/officeart/2008/layout/HexagonCluster"/>
    <dgm:cxn modelId="{886A964A-5C53-406C-96EF-017E0F7B7F11}" type="presParOf" srcId="{28E7F3C5-D401-224E-9985-525F5B8CF310}" destId="{FB767DC4-2A75-2F4F-B935-DEED5DD54A0B}" srcOrd="0" destOrd="0" presId="urn:microsoft.com/office/officeart/2008/layout/HexagonCluster"/>
    <dgm:cxn modelId="{D3820580-87F3-4F59-927B-7125182E68C6}" type="presParOf" srcId="{A2812F1B-9234-A34C-AA5F-4394C8C48719}" destId="{F6D7F854-06E4-594F-975E-A3C2F6430003}" srcOrd="13" destOrd="0" presId="urn:microsoft.com/office/officeart/2008/layout/HexagonCluster"/>
    <dgm:cxn modelId="{CBC86EA3-BF93-4AFA-82EB-F7FE3A117F02}" type="presParOf" srcId="{F6D7F854-06E4-594F-975E-A3C2F6430003}" destId="{DC764DE6-DF26-AE4C-8E2D-05ACBC6AEF0B}" srcOrd="0" destOrd="0" presId="urn:microsoft.com/office/officeart/2008/layout/HexagonCluster"/>
    <dgm:cxn modelId="{5DA5450F-F4F3-4366-81D6-54E5C51D5BBE}" type="presParOf" srcId="{A2812F1B-9234-A34C-AA5F-4394C8C48719}" destId="{C65FF5C6-476F-6848-986B-BE38AE7FDA5B}" srcOrd="14" destOrd="0" presId="urn:microsoft.com/office/officeart/2008/layout/HexagonCluster"/>
    <dgm:cxn modelId="{126EB398-FE8C-49FE-8B5E-1CD18678B9B2}" type="presParOf" srcId="{C65FF5C6-476F-6848-986B-BE38AE7FDA5B}" destId="{61662BC3-4263-044E-BBDE-2CC5413F095E}" srcOrd="0" destOrd="0" presId="urn:microsoft.com/office/officeart/2008/layout/HexagonCluster"/>
    <dgm:cxn modelId="{C7E0DEE1-7EC8-4E6E-BA36-2AC6BFC3B865}" type="presParOf" srcId="{A2812F1B-9234-A34C-AA5F-4394C8C48719}" destId="{81E79966-5BA9-0A42-B2B3-E8562B9C51F9}" srcOrd="15" destOrd="0" presId="urn:microsoft.com/office/officeart/2008/layout/HexagonCluster"/>
    <dgm:cxn modelId="{0CCA3FD1-8DB8-43A9-A1A7-47C7EFC35DAC}" type="presParOf" srcId="{81E79966-5BA9-0A42-B2B3-E8562B9C51F9}" destId="{42C248A9-A4DD-C64A-8466-3CF9CFB9FB6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83EA37-5856-4543-94F9-FBF3D09453AD}"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504B7740-7A99-4345-A841-EA28BD652F28}">
      <dgm:prSet phldrT="[Text]" custT="1"/>
      <dgm:spPr/>
      <dgm:t>
        <a:bodyPr/>
        <a:lstStyle/>
        <a:p>
          <a:r>
            <a:rPr lang="en-US" sz="2400" dirty="0" smtClean="0">
              <a:effectLst/>
            </a:rPr>
            <a:t>Variance in guidance for SLPs, workload and workload funding concerns (Dixon, 2013; Rudebusch &amp; Wiechmann, 2011)</a:t>
          </a:r>
          <a:endParaRPr lang="en-US" sz="2400" dirty="0"/>
        </a:p>
      </dgm:t>
    </dgm:pt>
    <dgm:pt modelId="{19AF6768-AC24-4787-963A-68966F6544D5}" type="parTrans" cxnId="{D3342AD8-1560-4E25-B6A3-BE255CA294C3}">
      <dgm:prSet/>
      <dgm:spPr/>
      <dgm:t>
        <a:bodyPr/>
        <a:lstStyle/>
        <a:p>
          <a:endParaRPr lang="en-US"/>
        </a:p>
      </dgm:t>
    </dgm:pt>
    <dgm:pt modelId="{BCECC318-1100-4F3D-9EB7-AD3579981562}" type="sibTrans" cxnId="{D3342AD8-1560-4E25-B6A3-BE255CA294C3}">
      <dgm:prSet/>
      <dgm:spPr/>
      <dgm:t>
        <a:bodyPr/>
        <a:lstStyle/>
        <a:p>
          <a:endParaRPr lang="en-US"/>
        </a:p>
      </dgm:t>
    </dgm:pt>
    <dgm:pt modelId="{2B03B8B3-90A0-4E51-AD04-493D5F2FA5D0}">
      <dgm:prSet phldrT="[Text]" custT="1"/>
      <dgm:spPr/>
      <dgm:t>
        <a:bodyPr/>
        <a:lstStyle/>
        <a:p>
          <a:r>
            <a:rPr lang="en-US" sz="2400" dirty="0" smtClean="0">
              <a:effectLst/>
            </a:rPr>
            <a:t>Scheduling difficulties (Rudebusch &amp; Wiechmann, 2013)</a:t>
          </a:r>
          <a:endParaRPr lang="en-US" sz="2400" dirty="0"/>
        </a:p>
      </dgm:t>
    </dgm:pt>
    <dgm:pt modelId="{6AF91433-7A99-478D-BE05-BE5B2B649717}" type="parTrans" cxnId="{D62FEE27-8DA4-4970-BA89-3BD6A2EC04CA}">
      <dgm:prSet/>
      <dgm:spPr/>
      <dgm:t>
        <a:bodyPr/>
        <a:lstStyle/>
        <a:p>
          <a:endParaRPr lang="en-US"/>
        </a:p>
      </dgm:t>
    </dgm:pt>
    <dgm:pt modelId="{4DE3DAF9-448D-44E5-9AB8-17DDDBE2B1E4}" type="sibTrans" cxnId="{D62FEE27-8DA4-4970-BA89-3BD6A2EC04CA}">
      <dgm:prSet/>
      <dgm:spPr/>
      <dgm:t>
        <a:bodyPr/>
        <a:lstStyle/>
        <a:p>
          <a:endParaRPr lang="en-US"/>
        </a:p>
      </dgm:t>
    </dgm:pt>
    <dgm:pt modelId="{594253E5-91FF-4DB0-9DDC-1B0B8F3EAE43}">
      <dgm:prSet phldrT="[Text]" custT="1"/>
      <dgm:spPr/>
      <dgm:t>
        <a:bodyPr/>
        <a:lstStyle/>
        <a:p>
          <a:r>
            <a:rPr lang="en-US" sz="2400" dirty="0" smtClean="0">
              <a:effectLst/>
            </a:rPr>
            <a:t>Use of IDEA’s 15% funding for Coordinated Early Intervening Services (CEIS) to support various aspects of RTI</a:t>
          </a:r>
          <a:endParaRPr lang="en-US" sz="2400" dirty="0"/>
        </a:p>
      </dgm:t>
    </dgm:pt>
    <dgm:pt modelId="{FCE1BA0F-CC69-4A9F-B04A-695EC4046539}" type="parTrans" cxnId="{29BA4B83-5384-48AA-A3AF-7D67CF855BFE}">
      <dgm:prSet/>
      <dgm:spPr/>
      <dgm:t>
        <a:bodyPr/>
        <a:lstStyle/>
        <a:p>
          <a:endParaRPr lang="en-US"/>
        </a:p>
      </dgm:t>
    </dgm:pt>
    <dgm:pt modelId="{FCB099D9-8EA5-4339-9743-98EA80B2DAE2}" type="sibTrans" cxnId="{29BA4B83-5384-48AA-A3AF-7D67CF855BFE}">
      <dgm:prSet/>
      <dgm:spPr/>
      <dgm:t>
        <a:bodyPr/>
        <a:lstStyle/>
        <a:p>
          <a:endParaRPr lang="en-US"/>
        </a:p>
      </dgm:t>
    </dgm:pt>
    <dgm:pt modelId="{DE6EA4D0-F796-4EC4-B7C2-8A5ACE02F7A6}">
      <dgm:prSet phldrT="[Text]" custT="1"/>
      <dgm:spPr/>
      <dgm:t>
        <a:bodyPr/>
        <a:lstStyle/>
        <a:p>
          <a:r>
            <a:rPr lang="en-US" sz="2400" dirty="0" smtClean="0">
              <a:effectLst/>
            </a:rPr>
            <a:t>Recognizing the value of the SLP as an integral part of the whole in the school context</a:t>
          </a:r>
          <a:endParaRPr lang="en-US" sz="2400" dirty="0"/>
        </a:p>
      </dgm:t>
    </dgm:pt>
    <dgm:pt modelId="{D403189F-C14F-4256-9680-1EA13E2D3457}" type="parTrans" cxnId="{6A21D3C3-22FA-4E8E-972A-14608566139D}">
      <dgm:prSet/>
      <dgm:spPr/>
      <dgm:t>
        <a:bodyPr/>
        <a:lstStyle/>
        <a:p>
          <a:endParaRPr lang="en-US"/>
        </a:p>
      </dgm:t>
    </dgm:pt>
    <dgm:pt modelId="{0621E21C-AB14-440A-8209-F98FC7F54F27}" type="sibTrans" cxnId="{6A21D3C3-22FA-4E8E-972A-14608566139D}">
      <dgm:prSet/>
      <dgm:spPr/>
      <dgm:t>
        <a:bodyPr/>
        <a:lstStyle/>
        <a:p>
          <a:endParaRPr lang="en-US"/>
        </a:p>
      </dgm:t>
    </dgm:pt>
    <dgm:pt modelId="{EABFC7BC-CAB8-428C-BE2C-CFF9DF611FAE}" type="pres">
      <dgm:prSet presAssocID="{DD83EA37-5856-4543-94F9-FBF3D09453AD}" presName="diagram" presStyleCnt="0">
        <dgm:presLayoutVars>
          <dgm:dir/>
          <dgm:resizeHandles val="exact"/>
        </dgm:presLayoutVars>
      </dgm:prSet>
      <dgm:spPr/>
      <dgm:t>
        <a:bodyPr/>
        <a:lstStyle/>
        <a:p>
          <a:endParaRPr lang="en-US"/>
        </a:p>
      </dgm:t>
    </dgm:pt>
    <dgm:pt modelId="{95A1340A-4B51-49E5-A993-16F1FAC38535}" type="pres">
      <dgm:prSet presAssocID="{504B7740-7A99-4345-A841-EA28BD652F28}" presName="node" presStyleLbl="node1" presStyleIdx="0" presStyleCnt="4" custScaleX="121577">
        <dgm:presLayoutVars>
          <dgm:bulletEnabled val="1"/>
        </dgm:presLayoutVars>
      </dgm:prSet>
      <dgm:spPr/>
      <dgm:t>
        <a:bodyPr/>
        <a:lstStyle/>
        <a:p>
          <a:endParaRPr lang="en-US"/>
        </a:p>
      </dgm:t>
    </dgm:pt>
    <dgm:pt modelId="{1AB9B9BA-7F95-441F-9A0C-D6674FEDDFB2}" type="pres">
      <dgm:prSet presAssocID="{BCECC318-1100-4F3D-9EB7-AD3579981562}" presName="sibTrans" presStyleCnt="0"/>
      <dgm:spPr/>
      <dgm:t>
        <a:bodyPr/>
        <a:lstStyle/>
        <a:p>
          <a:endParaRPr lang="en-US"/>
        </a:p>
      </dgm:t>
    </dgm:pt>
    <dgm:pt modelId="{CCA18B26-F627-4BF8-9314-481BD3505BDC}" type="pres">
      <dgm:prSet presAssocID="{2B03B8B3-90A0-4E51-AD04-493D5F2FA5D0}" presName="node" presStyleLbl="node1" presStyleIdx="1" presStyleCnt="4" custScaleX="121577" custLinFactNeighborX="1405" custLinFactNeighborY="-118">
        <dgm:presLayoutVars>
          <dgm:bulletEnabled val="1"/>
        </dgm:presLayoutVars>
      </dgm:prSet>
      <dgm:spPr/>
      <dgm:t>
        <a:bodyPr/>
        <a:lstStyle/>
        <a:p>
          <a:endParaRPr lang="en-US"/>
        </a:p>
      </dgm:t>
    </dgm:pt>
    <dgm:pt modelId="{699C5049-7310-46F4-B434-243398D77F65}" type="pres">
      <dgm:prSet presAssocID="{4DE3DAF9-448D-44E5-9AB8-17DDDBE2B1E4}" presName="sibTrans" presStyleCnt="0"/>
      <dgm:spPr/>
      <dgm:t>
        <a:bodyPr/>
        <a:lstStyle/>
        <a:p>
          <a:endParaRPr lang="en-US"/>
        </a:p>
      </dgm:t>
    </dgm:pt>
    <dgm:pt modelId="{2685F767-18B2-4EED-8B9B-8B3BCB5E8998}" type="pres">
      <dgm:prSet presAssocID="{594253E5-91FF-4DB0-9DDC-1B0B8F3EAE43}" presName="node" presStyleLbl="node1" presStyleIdx="2" presStyleCnt="4" custScaleX="121756">
        <dgm:presLayoutVars>
          <dgm:bulletEnabled val="1"/>
        </dgm:presLayoutVars>
      </dgm:prSet>
      <dgm:spPr/>
      <dgm:t>
        <a:bodyPr/>
        <a:lstStyle/>
        <a:p>
          <a:endParaRPr lang="en-US"/>
        </a:p>
      </dgm:t>
    </dgm:pt>
    <dgm:pt modelId="{426E3FE3-EDD0-43A4-A96D-5B37343E9039}" type="pres">
      <dgm:prSet presAssocID="{FCB099D9-8EA5-4339-9743-98EA80B2DAE2}" presName="sibTrans" presStyleCnt="0"/>
      <dgm:spPr/>
      <dgm:t>
        <a:bodyPr/>
        <a:lstStyle/>
        <a:p>
          <a:endParaRPr lang="en-US"/>
        </a:p>
      </dgm:t>
    </dgm:pt>
    <dgm:pt modelId="{5743B7E5-D460-4577-8F22-DBAB3B27C895}" type="pres">
      <dgm:prSet presAssocID="{DE6EA4D0-F796-4EC4-B7C2-8A5ACE02F7A6}" presName="node" presStyleLbl="node1" presStyleIdx="3" presStyleCnt="4" custScaleX="121577">
        <dgm:presLayoutVars>
          <dgm:bulletEnabled val="1"/>
        </dgm:presLayoutVars>
      </dgm:prSet>
      <dgm:spPr/>
      <dgm:t>
        <a:bodyPr/>
        <a:lstStyle/>
        <a:p>
          <a:endParaRPr lang="en-US"/>
        </a:p>
      </dgm:t>
    </dgm:pt>
  </dgm:ptLst>
  <dgm:cxnLst>
    <dgm:cxn modelId="{29BA4B83-5384-48AA-A3AF-7D67CF855BFE}" srcId="{DD83EA37-5856-4543-94F9-FBF3D09453AD}" destId="{594253E5-91FF-4DB0-9DDC-1B0B8F3EAE43}" srcOrd="2" destOrd="0" parTransId="{FCE1BA0F-CC69-4A9F-B04A-695EC4046539}" sibTransId="{FCB099D9-8EA5-4339-9743-98EA80B2DAE2}"/>
    <dgm:cxn modelId="{BE0619D5-F55D-4592-9804-8416603BD75A}" type="presOf" srcId="{DD83EA37-5856-4543-94F9-FBF3D09453AD}" destId="{EABFC7BC-CAB8-428C-BE2C-CFF9DF611FAE}" srcOrd="0" destOrd="0" presId="urn:microsoft.com/office/officeart/2005/8/layout/default"/>
    <dgm:cxn modelId="{F42BA47A-AB1C-4BB4-9922-3962FCF59C9A}" type="presOf" srcId="{DE6EA4D0-F796-4EC4-B7C2-8A5ACE02F7A6}" destId="{5743B7E5-D460-4577-8F22-DBAB3B27C895}" srcOrd="0" destOrd="0" presId="urn:microsoft.com/office/officeart/2005/8/layout/default"/>
    <dgm:cxn modelId="{D62FEE27-8DA4-4970-BA89-3BD6A2EC04CA}" srcId="{DD83EA37-5856-4543-94F9-FBF3D09453AD}" destId="{2B03B8B3-90A0-4E51-AD04-493D5F2FA5D0}" srcOrd="1" destOrd="0" parTransId="{6AF91433-7A99-478D-BE05-BE5B2B649717}" sibTransId="{4DE3DAF9-448D-44E5-9AB8-17DDDBE2B1E4}"/>
    <dgm:cxn modelId="{67D480FD-1E45-448C-BFF1-AD87991E9F1B}" type="presOf" srcId="{2B03B8B3-90A0-4E51-AD04-493D5F2FA5D0}" destId="{CCA18B26-F627-4BF8-9314-481BD3505BDC}" srcOrd="0" destOrd="0" presId="urn:microsoft.com/office/officeart/2005/8/layout/default"/>
    <dgm:cxn modelId="{70A9D2E2-B316-4356-B595-43F3EE037D22}" type="presOf" srcId="{594253E5-91FF-4DB0-9DDC-1B0B8F3EAE43}" destId="{2685F767-18B2-4EED-8B9B-8B3BCB5E8998}" srcOrd="0" destOrd="0" presId="urn:microsoft.com/office/officeart/2005/8/layout/default"/>
    <dgm:cxn modelId="{D3342AD8-1560-4E25-B6A3-BE255CA294C3}" srcId="{DD83EA37-5856-4543-94F9-FBF3D09453AD}" destId="{504B7740-7A99-4345-A841-EA28BD652F28}" srcOrd="0" destOrd="0" parTransId="{19AF6768-AC24-4787-963A-68966F6544D5}" sibTransId="{BCECC318-1100-4F3D-9EB7-AD3579981562}"/>
    <dgm:cxn modelId="{6A21D3C3-22FA-4E8E-972A-14608566139D}" srcId="{DD83EA37-5856-4543-94F9-FBF3D09453AD}" destId="{DE6EA4D0-F796-4EC4-B7C2-8A5ACE02F7A6}" srcOrd="3" destOrd="0" parTransId="{D403189F-C14F-4256-9680-1EA13E2D3457}" sibTransId="{0621E21C-AB14-440A-8209-F98FC7F54F27}"/>
    <dgm:cxn modelId="{0AD1B17E-574C-47A1-B859-50504FC190B9}" type="presOf" srcId="{504B7740-7A99-4345-A841-EA28BD652F28}" destId="{95A1340A-4B51-49E5-A993-16F1FAC38535}" srcOrd="0" destOrd="0" presId="urn:microsoft.com/office/officeart/2005/8/layout/default"/>
    <dgm:cxn modelId="{4C0AA764-1275-469E-8632-385ED45BC249}" type="presParOf" srcId="{EABFC7BC-CAB8-428C-BE2C-CFF9DF611FAE}" destId="{95A1340A-4B51-49E5-A993-16F1FAC38535}" srcOrd="0" destOrd="0" presId="urn:microsoft.com/office/officeart/2005/8/layout/default"/>
    <dgm:cxn modelId="{1FF518A1-76BF-4ECA-9B1C-0FEDD1FF0C06}" type="presParOf" srcId="{EABFC7BC-CAB8-428C-BE2C-CFF9DF611FAE}" destId="{1AB9B9BA-7F95-441F-9A0C-D6674FEDDFB2}" srcOrd="1" destOrd="0" presId="urn:microsoft.com/office/officeart/2005/8/layout/default"/>
    <dgm:cxn modelId="{6BADACEA-91AD-4A48-8705-7F4FDAE3085E}" type="presParOf" srcId="{EABFC7BC-CAB8-428C-BE2C-CFF9DF611FAE}" destId="{CCA18B26-F627-4BF8-9314-481BD3505BDC}" srcOrd="2" destOrd="0" presId="urn:microsoft.com/office/officeart/2005/8/layout/default"/>
    <dgm:cxn modelId="{4AFF38B3-1899-4798-8F7F-27DACCE25A85}" type="presParOf" srcId="{EABFC7BC-CAB8-428C-BE2C-CFF9DF611FAE}" destId="{699C5049-7310-46F4-B434-243398D77F65}" srcOrd="3" destOrd="0" presId="urn:microsoft.com/office/officeart/2005/8/layout/default"/>
    <dgm:cxn modelId="{EC37B870-9800-4AE1-BAD6-A58AA5E20D11}" type="presParOf" srcId="{EABFC7BC-CAB8-428C-BE2C-CFF9DF611FAE}" destId="{2685F767-18B2-4EED-8B9B-8B3BCB5E8998}" srcOrd="4" destOrd="0" presId="urn:microsoft.com/office/officeart/2005/8/layout/default"/>
    <dgm:cxn modelId="{EE275A5C-48F7-48FE-B3D3-96C0205B98D5}" type="presParOf" srcId="{EABFC7BC-CAB8-428C-BE2C-CFF9DF611FAE}" destId="{426E3FE3-EDD0-43A4-A96D-5B37343E9039}" srcOrd="5" destOrd="0" presId="urn:microsoft.com/office/officeart/2005/8/layout/default"/>
    <dgm:cxn modelId="{89960265-303C-4B7D-83E0-D507FCE6B62A}" type="presParOf" srcId="{EABFC7BC-CAB8-428C-BE2C-CFF9DF611FAE}" destId="{5743B7E5-D460-4577-8F22-DBAB3B27C89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5C7D90-AC2E-6E4A-A446-E1F5D16BC850}">
      <dsp:nvSpPr>
        <dsp:cNvPr id="0" name=""/>
        <dsp:cNvSpPr/>
      </dsp:nvSpPr>
      <dsp:spPr>
        <a:xfrm>
          <a:off x="174467" y="2069"/>
          <a:ext cx="7880664" cy="904869"/>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0" kern="1200" dirty="0" smtClean="0"/>
            <a:t>Changes in Federal Legislation and Supreme Court Decisions that Impact School Based Providers</a:t>
          </a:r>
          <a:endParaRPr lang="en-US" sz="2400" b="0" kern="1200" dirty="0"/>
        </a:p>
      </dsp:txBody>
      <dsp:txXfrm>
        <a:off x="218639" y="46241"/>
        <a:ext cx="7792320" cy="816525"/>
      </dsp:txXfrm>
    </dsp:sp>
    <dsp:sp modelId="{7ADEA62F-F523-2B4D-949C-CA9AC3DE9DCE}">
      <dsp:nvSpPr>
        <dsp:cNvPr id="0" name=""/>
        <dsp:cNvSpPr/>
      </dsp:nvSpPr>
      <dsp:spPr>
        <a:xfrm>
          <a:off x="174467" y="952182"/>
          <a:ext cx="7880664" cy="904869"/>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0" kern="1200" dirty="0" smtClean="0"/>
            <a:t>Compliance and Results Driven Accountability</a:t>
          </a:r>
          <a:endParaRPr lang="en-US" sz="2800" b="0" kern="1200" dirty="0"/>
        </a:p>
      </dsp:txBody>
      <dsp:txXfrm>
        <a:off x="218639" y="996354"/>
        <a:ext cx="7792320" cy="816525"/>
      </dsp:txXfrm>
    </dsp:sp>
    <dsp:sp modelId="{CA4E22EE-545C-804F-BDCE-2DDB7CC4E7A3}">
      <dsp:nvSpPr>
        <dsp:cNvPr id="0" name=""/>
        <dsp:cNvSpPr/>
      </dsp:nvSpPr>
      <dsp:spPr>
        <a:xfrm>
          <a:off x="174467" y="1902296"/>
          <a:ext cx="7880664" cy="904869"/>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0" kern="1200" dirty="0" smtClean="0"/>
            <a:t>Evidence Based Practices (EBP) and Assessment</a:t>
          </a:r>
          <a:endParaRPr lang="en-US" sz="2800" b="0" kern="1200" dirty="0"/>
        </a:p>
      </dsp:txBody>
      <dsp:txXfrm>
        <a:off x="218639" y="1946468"/>
        <a:ext cx="7792320" cy="816525"/>
      </dsp:txXfrm>
    </dsp:sp>
    <dsp:sp modelId="{A267A077-FCDA-7C47-B0F8-E6ACDCBE1A93}">
      <dsp:nvSpPr>
        <dsp:cNvPr id="0" name=""/>
        <dsp:cNvSpPr/>
      </dsp:nvSpPr>
      <dsp:spPr>
        <a:xfrm>
          <a:off x="174467" y="2852409"/>
          <a:ext cx="7880664" cy="904869"/>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0" kern="1200" dirty="0" smtClean="0"/>
            <a:t>Disproportionality and Overrepresentation</a:t>
          </a:r>
          <a:endParaRPr lang="en-US" sz="2800" b="0" kern="1200" dirty="0"/>
        </a:p>
      </dsp:txBody>
      <dsp:txXfrm>
        <a:off x="218639" y="2896581"/>
        <a:ext cx="7792320" cy="816525"/>
      </dsp:txXfrm>
    </dsp:sp>
    <dsp:sp modelId="{9EBE68B5-3797-1C42-BB8B-270ED48CC2A5}">
      <dsp:nvSpPr>
        <dsp:cNvPr id="0" name=""/>
        <dsp:cNvSpPr/>
      </dsp:nvSpPr>
      <dsp:spPr>
        <a:xfrm>
          <a:off x="174467" y="3802522"/>
          <a:ext cx="7880664" cy="904869"/>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r>
            <a:rPr lang="en-US" sz="2800" b="0" kern="1200" dirty="0" smtClean="0"/>
            <a:t>Trending: workload/caseload, educational/ medical and IDEA/MTSS </a:t>
          </a:r>
          <a:endParaRPr lang="en-US" sz="2800" b="0" kern="1200" dirty="0"/>
        </a:p>
      </dsp:txBody>
      <dsp:txXfrm>
        <a:off x="218639" y="3846694"/>
        <a:ext cx="7792320" cy="816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03950-5565-A245-994C-58C17B9EC3D6}">
      <dsp:nvSpPr>
        <dsp:cNvPr id="0" name=""/>
        <dsp:cNvSpPr/>
      </dsp:nvSpPr>
      <dsp:spPr>
        <a:xfrm>
          <a:off x="1774366" y="2905651"/>
          <a:ext cx="2062390" cy="177032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Medicaid Audits</a:t>
          </a:r>
          <a:endParaRPr lang="en-US" sz="2000" kern="1200" dirty="0"/>
        </a:p>
      </dsp:txBody>
      <dsp:txXfrm>
        <a:off x="2093759" y="3179813"/>
        <a:ext cx="1423604" cy="1222000"/>
      </dsp:txXfrm>
    </dsp:sp>
    <dsp:sp modelId="{3DC72258-24DB-364C-8F3D-CD3BDF3338CE}">
      <dsp:nvSpPr>
        <dsp:cNvPr id="0" name=""/>
        <dsp:cNvSpPr/>
      </dsp:nvSpPr>
      <dsp:spPr>
        <a:xfrm>
          <a:off x="1838873" y="3687942"/>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DB1714-CD12-CF48-ADAF-314C224719E2}">
      <dsp:nvSpPr>
        <dsp:cNvPr id="0" name=""/>
        <dsp:cNvSpPr/>
      </dsp:nvSpPr>
      <dsp:spPr>
        <a:xfrm>
          <a:off x="23605" y="1943335"/>
          <a:ext cx="2062390" cy="1770324"/>
        </a:xfrm>
        <a:prstGeom prst="hexagon">
          <a:avLst>
            <a:gd name="adj" fmla="val 25000"/>
            <a:gd name="vf" fmla="val 115470"/>
          </a:avLst>
        </a:prstGeom>
        <a:blipFill>
          <a:blip xmlns:r="http://schemas.openxmlformats.org/officeDocument/2006/relationships" r:embed="rId1">
            <a:duotone>
              <a:schemeClr val="accent3">
                <a:shade val="45000"/>
                <a:satMod val="135000"/>
              </a:schemeClr>
              <a:prstClr val="white"/>
            </a:duotone>
            <a:extLst>
              <a:ext uri="{BEBA8EAE-BF5A-486C-A8C5-ECC9F3942E4B}">
                <a14:imgProps xmlns:a14="http://schemas.microsoft.com/office/drawing/2010/main">
                  <a14:imgLayer r:embed="rId2">
                    <a14:imgEffect>
                      <a14:saturation sat="400000"/>
                    </a14:imgEffect>
                  </a14:imgLayer>
                </a14:imgProps>
              </a:ext>
              <a:ext uri="{28A0092B-C50C-407E-A947-70E740481C1C}">
                <a14:useLocalDpi xmlns:a14="http://schemas.microsoft.com/office/drawing/2010/main" val="0"/>
              </a:ext>
            </a:extLst>
          </a:blip>
          <a:srcRect/>
          <a:stretch>
            <a:fillRect l="-26000" r="-26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B26D49-AF54-EA46-A38A-F4F41A9006F5}">
      <dsp:nvSpPr>
        <dsp:cNvPr id="0" name=""/>
        <dsp:cNvSpPr/>
      </dsp:nvSpPr>
      <dsp:spPr>
        <a:xfrm>
          <a:off x="1420035" y="3468171"/>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C68E80-82C7-3D46-9864-80A25112E293}">
      <dsp:nvSpPr>
        <dsp:cNvPr id="0" name=""/>
        <dsp:cNvSpPr/>
      </dsp:nvSpPr>
      <dsp:spPr>
        <a:xfrm>
          <a:off x="3523310" y="1929775"/>
          <a:ext cx="2062390" cy="177032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Make up Therapy</a:t>
          </a:r>
          <a:endParaRPr lang="en-US" sz="2000" kern="1200" dirty="0"/>
        </a:p>
      </dsp:txBody>
      <dsp:txXfrm>
        <a:off x="3842703" y="2203937"/>
        <a:ext cx="1423604" cy="1222000"/>
      </dsp:txXfrm>
    </dsp:sp>
    <dsp:sp modelId="{583F0EB6-371A-8E4F-B0BD-98B68AED125D}">
      <dsp:nvSpPr>
        <dsp:cNvPr id="0" name=""/>
        <dsp:cNvSpPr/>
      </dsp:nvSpPr>
      <dsp:spPr>
        <a:xfrm>
          <a:off x="4936093" y="3452740"/>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74929D-D3A3-FA43-82E0-B38E90AA230A}">
      <dsp:nvSpPr>
        <dsp:cNvPr id="0" name=""/>
        <dsp:cNvSpPr/>
      </dsp:nvSpPr>
      <dsp:spPr>
        <a:xfrm>
          <a:off x="5281339" y="2902845"/>
          <a:ext cx="2062390" cy="1770324"/>
        </a:xfrm>
        <a:prstGeom prst="hexagon">
          <a:avLst>
            <a:gd name="adj" fmla="val 25000"/>
            <a:gd name="vf" fmla="val 115470"/>
          </a:avLst>
        </a:prstGeom>
        <a:blipFill>
          <a:blip xmlns:r="http://schemas.openxmlformats.org/officeDocument/2006/relationships" r:embed="rId3">
            <a:duotone>
              <a:schemeClr val="accent3">
                <a:shade val="45000"/>
                <a:satMod val="135000"/>
              </a:schemeClr>
              <a:prstClr val="white"/>
            </a:duotone>
            <a:extLst>
              <a:ext uri="{28A0092B-C50C-407E-A947-70E740481C1C}">
                <a14:useLocalDpi xmlns:a14="http://schemas.microsoft.com/office/drawing/2010/main" val="0"/>
              </a:ext>
            </a:extLst>
          </a:blip>
          <a:srcRect/>
          <a:stretch>
            <a:fillRect l="-11000" r="-11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E1B3550-EB83-F14C-A3CB-BAEC1155D93F}">
      <dsp:nvSpPr>
        <dsp:cNvPr id="0" name=""/>
        <dsp:cNvSpPr/>
      </dsp:nvSpPr>
      <dsp:spPr>
        <a:xfrm>
          <a:off x="5328583" y="3695891"/>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4EAFEC3-19E5-3E42-862E-FFF40E891AD7}">
      <dsp:nvSpPr>
        <dsp:cNvPr id="0" name=""/>
        <dsp:cNvSpPr/>
      </dsp:nvSpPr>
      <dsp:spPr>
        <a:xfrm>
          <a:off x="1774366" y="975876"/>
          <a:ext cx="2062390" cy="177032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smtClean="0"/>
            <a:t>Document Outcomes</a:t>
          </a:r>
          <a:endParaRPr lang="en-US" sz="2000" kern="1200" dirty="0"/>
        </a:p>
      </dsp:txBody>
      <dsp:txXfrm>
        <a:off x="2093759" y="1250038"/>
        <a:ext cx="1423604" cy="1222000"/>
      </dsp:txXfrm>
    </dsp:sp>
    <dsp:sp modelId="{3736AAEE-E4E1-704E-9A97-4071F47D64EC}">
      <dsp:nvSpPr>
        <dsp:cNvPr id="0" name=""/>
        <dsp:cNvSpPr/>
      </dsp:nvSpPr>
      <dsp:spPr>
        <a:xfrm>
          <a:off x="3178064" y="1012348"/>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48775-0F28-414F-B9D6-06AE1917968F}">
      <dsp:nvSpPr>
        <dsp:cNvPr id="0" name=""/>
        <dsp:cNvSpPr/>
      </dsp:nvSpPr>
      <dsp:spPr>
        <a:xfrm>
          <a:off x="3523310" y="0"/>
          <a:ext cx="2062390" cy="1770324"/>
        </a:xfrm>
        <a:prstGeom prst="hexagon">
          <a:avLst>
            <a:gd name="adj" fmla="val 25000"/>
            <a:gd name="vf" fmla="val 115470"/>
          </a:avLst>
        </a:prstGeom>
        <a:blipFill>
          <a:blip xmlns:r="http://schemas.openxmlformats.org/officeDocument/2006/relationships"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l="-14000" r="-14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FD03DA7-3B6A-B947-ACE6-08F6F7E1A4F3}">
      <dsp:nvSpPr>
        <dsp:cNvPr id="0" name=""/>
        <dsp:cNvSpPr/>
      </dsp:nvSpPr>
      <dsp:spPr>
        <a:xfrm>
          <a:off x="3570554" y="784628"/>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67DC4-2A75-2F4F-B935-DEED5DD54A0B}">
      <dsp:nvSpPr>
        <dsp:cNvPr id="0" name=""/>
        <dsp:cNvSpPr/>
      </dsp:nvSpPr>
      <dsp:spPr>
        <a:xfrm>
          <a:off x="5281339" y="973070"/>
          <a:ext cx="2062390" cy="1770324"/>
        </a:xfrm>
        <a:prstGeom prst="hexagon">
          <a:avLst>
            <a:gd name="adj" fmla="val 25000"/>
            <a:gd name="vf" fmla="val 115470"/>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kern="1200" dirty="0" err="1" smtClean="0"/>
            <a:t>Telepractice</a:t>
          </a:r>
          <a:endParaRPr lang="en-US" sz="2000" kern="1200" dirty="0"/>
        </a:p>
      </dsp:txBody>
      <dsp:txXfrm>
        <a:off x="5600732" y="1247232"/>
        <a:ext cx="1423604" cy="1222000"/>
      </dsp:txXfrm>
    </dsp:sp>
    <dsp:sp modelId="{DC764DE6-DF26-AE4C-8E2D-05ACBC6AEF0B}">
      <dsp:nvSpPr>
        <dsp:cNvPr id="0" name=""/>
        <dsp:cNvSpPr/>
      </dsp:nvSpPr>
      <dsp:spPr>
        <a:xfrm>
          <a:off x="7054813" y="1754426"/>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662BC3-4263-044E-BBDE-2CC5413F095E}">
      <dsp:nvSpPr>
        <dsp:cNvPr id="0" name=""/>
        <dsp:cNvSpPr/>
      </dsp:nvSpPr>
      <dsp:spPr>
        <a:xfrm>
          <a:off x="7060433" y="1987549"/>
          <a:ext cx="2062390" cy="1770324"/>
        </a:xfrm>
        <a:prstGeom prst="hexagon">
          <a:avLst>
            <a:gd name="adj" fmla="val 25000"/>
            <a:gd name="vf" fmla="val 115470"/>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Lst>
          </a:blip>
          <a:srcRect/>
          <a:stretch>
            <a:fillRect l="-26000" r="-26000"/>
          </a:stretch>
        </a:blip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2C248A9-A4DD-C64A-8466-3CF9CFB9FB65}">
      <dsp:nvSpPr>
        <dsp:cNvPr id="0" name=""/>
        <dsp:cNvSpPr/>
      </dsp:nvSpPr>
      <dsp:spPr>
        <a:xfrm>
          <a:off x="7462748" y="1977470"/>
          <a:ext cx="240763" cy="207613"/>
        </a:xfrm>
        <a:prstGeom prst="hexagon">
          <a:avLst>
            <a:gd name="adj" fmla="val 25000"/>
            <a:gd name="vf" fmla="val 115470"/>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1340A-4B51-49E5-A993-16F1FAC38535}">
      <dsp:nvSpPr>
        <dsp:cNvPr id="0" name=""/>
        <dsp:cNvSpPr/>
      </dsp:nvSpPr>
      <dsp:spPr>
        <a:xfrm>
          <a:off x="5378" y="70382"/>
          <a:ext cx="4200412" cy="207296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rPr>
            <a:t>Variance in guidance for SLPs, workload and workload funding concerns (Dixon, 2013; Rudebusch &amp; Wiechmann, 2011)</a:t>
          </a:r>
          <a:endParaRPr lang="en-US" sz="2400" kern="1200" dirty="0"/>
        </a:p>
      </dsp:txBody>
      <dsp:txXfrm>
        <a:off x="5378" y="70382"/>
        <a:ext cx="4200412" cy="2072963"/>
      </dsp:txXfrm>
    </dsp:sp>
    <dsp:sp modelId="{CCA18B26-F627-4BF8-9314-481BD3505BDC}">
      <dsp:nvSpPr>
        <dsp:cNvPr id="0" name=""/>
        <dsp:cNvSpPr/>
      </dsp:nvSpPr>
      <dsp:spPr>
        <a:xfrm>
          <a:off x="4556662" y="67936"/>
          <a:ext cx="4200412" cy="207296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rPr>
            <a:t>Scheduling difficulties (Rudebusch &amp; Wiechmann, 2013)</a:t>
          </a:r>
          <a:endParaRPr lang="en-US" sz="2400" kern="1200" dirty="0"/>
        </a:p>
      </dsp:txBody>
      <dsp:txXfrm>
        <a:off x="4556662" y="67936"/>
        <a:ext cx="4200412" cy="2072963"/>
      </dsp:txXfrm>
    </dsp:sp>
    <dsp:sp modelId="{2685F767-18B2-4EED-8B9B-8B3BCB5E8998}">
      <dsp:nvSpPr>
        <dsp:cNvPr id="0" name=""/>
        <dsp:cNvSpPr/>
      </dsp:nvSpPr>
      <dsp:spPr>
        <a:xfrm>
          <a:off x="2286" y="2488839"/>
          <a:ext cx="4206596" cy="207296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rPr>
            <a:t>Use of IDEA’s 15% funding for Coordinated Early Intervening Services (CEIS) to support various aspects of RTI</a:t>
          </a:r>
          <a:endParaRPr lang="en-US" sz="2400" kern="1200" dirty="0"/>
        </a:p>
      </dsp:txBody>
      <dsp:txXfrm>
        <a:off x="2286" y="2488839"/>
        <a:ext cx="4206596" cy="2072963"/>
      </dsp:txXfrm>
    </dsp:sp>
    <dsp:sp modelId="{5743B7E5-D460-4577-8F22-DBAB3B27C895}">
      <dsp:nvSpPr>
        <dsp:cNvPr id="0" name=""/>
        <dsp:cNvSpPr/>
      </dsp:nvSpPr>
      <dsp:spPr>
        <a:xfrm>
          <a:off x="4554376" y="2488839"/>
          <a:ext cx="4200412" cy="2072963"/>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effectLst/>
            </a:rPr>
            <a:t>Recognizing the value of the SLP as an integral part of the whole in the school context</a:t>
          </a:r>
          <a:endParaRPr lang="en-US" sz="2400" kern="1200" dirty="0"/>
        </a:p>
      </dsp:txBody>
      <dsp:txXfrm>
        <a:off x="4554376" y="2488839"/>
        <a:ext cx="4200412" cy="207296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02713" cy="349996"/>
          </a:xfrm>
          <a:prstGeom prst="rect">
            <a:avLst/>
          </a:prstGeom>
        </p:spPr>
        <p:txBody>
          <a:bodyPr vert="horz" lIns="91221" tIns="45611" rIns="91221" bIns="45611" rtlCol="0"/>
          <a:lstStyle>
            <a:lvl1pPr algn="l">
              <a:defRPr sz="1200"/>
            </a:lvl1pPr>
          </a:lstStyle>
          <a:p>
            <a:endParaRPr lang="en-US"/>
          </a:p>
        </p:txBody>
      </p:sp>
      <p:sp>
        <p:nvSpPr>
          <p:cNvPr id="3" name="Date Placeholder 2"/>
          <p:cNvSpPr>
            <a:spLocks noGrp="1"/>
          </p:cNvSpPr>
          <p:nvPr>
            <p:ph type="dt" sz="quarter" idx="1"/>
          </p:nvPr>
        </p:nvSpPr>
        <p:spPr>
          <a:xfrm>
            <a:off x="5231291" y="0"/>
            <a:ext cx="4002713" cy="349996"/>
          </a:xfrm>
          <a:prstGeom prst="rect">
            <a:avLst/>
          </a:prstGeom>
        </p:spPr>
        <p:txBody>
          <a:bodyPr vert="horz" lIns="91221" tIns="45611" rIns="91221" bIns="45611" rtlCol="0"/>
          <a:lstStyle>
            <a:lvl1pPr algn="r">
              <a:defRPr sz="1200"/>
            </a:lvl1pPr>
          </a:lstStyle>
          <a:p>
            <a:fld id="{6E022BA8-6548-4CEF-8993-C276C06D1465}" type="datetimeFigureOut">
              <a:rPr lang="en-US" smtClean="0"/>
              <a:pPr/>
              <a:t>11/8/2017</a:t>
            </a:fld>
            <a:endParaRPr lang="en-US"/>
          </a:p>
        </p:txBody>
      </p:sp>
      <p:sp>
        <p:nvSpPr>
          <p:cNvPr id="4" name="Footer Placeholder 3"/>
          <p:cNvSpPr>
            <a:spLocks noGrp="1"/>
          </p:cNvSpPr>
          <p:nvPr>
            <p:ph type="ftr" sz="quarter" idx="2"/>
          </p:nvPr>
        </p:nvSpPr>
        <p:spPr>
          <a:xfrm>
            <a:off x="1" y="6623892"/>
            <a:ext cx="4002713" cy="349996"/>
          </a:xfrm>
          <a:prstGeom prst="rect">
            <a:avLst/>
          </a:prstGeom>
        </p:spPr>
        <p:txBody>
          <a:bodyPr vert="horz" lIns="91221" tIns="45611" rIns="91221" bIns="45611" rtlCol="0" anchor="b"/>
          <a:lstStyle>
            <a:lvl1pPr algn="l">
              <a:defRPr sz="1200"/>
            </a:lvl1pPr>
          </a:lstStyle>
          <a:p>
            <a:endParaRPr lang="en-US"/>
          </a:p>
        </p:txBody>
      </p:sp>
      <p:sp>
        <p:nvSpPr>
          <p:cNvPr id="5" name="Slide Number Placeholder 4"/>
          <p:cNvSpPr>
            <a:spLocks noGrp="1"/>
          </p:cNvSpPr>
          <p:nvPr>
            <p:ph type="sldNum" sz="quarter" idx="3"/>
          </p:nvPr>
        </p:nvSpPr>
        <p:spPr>
          <a:xfrm>
            <a:off x="5231291" y="6623892"/>
            <a:ext cx="4002713" cy="349996"/>
          </a:xfrm>
          <a:prstGeom prst="rect">
            <a:avLst/>
          </a:prstGeom>
        </p:spPr>
        <p:txBody>
          <a:bodyPr vert="horz" lIns="91221" tIns="45611" rIns="91221" bIns="45611" rtlCol="0" anchor="b"/>
          <a:lstStyle>
            <a:lvl1pPr algn="r">
              <a:defRPr sz="1200"/>
            </a:lvl1pPr>
          </a:lstStyle>
          <a:p>
            <a:fld id="{1FD79691-07F7-4C66-BE63-555BE4A90695}" type="slidenum">
              <a:rPr lang="en-US" smtClean="0"/>
              <a:pPr/>
              <a:t>‹#›</a:t>
            </a:fld>
            <a:endParaRPr lang="en-US"/>
          </a:p>
        </p:txBody>
      </p:sp>
    </p:spTree>
    <p:extLst>
      <p:ext uri="{BB962C8B-B14F-4D97-AF65-F5344CB8AC3E}">
        <p14:creationId xmlns:p14="http://schemas.microsoft.com/office/powerpoint/2010/main" val="3886169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4002300" cy="349907"/>
          </a:xfrm>
          <a:prstGeom prst="rect">
            <a:avLst/>
          </a:prstGeom>
        </p:spPr>
        <p:txBody>
          <a:bodyPr vert="horz" lIns="93711" tIns="46856" rIns="93711" bIns="46856" rtlCol="0"/>
          <a:lstStyle>
            <a:lvl1pPr algn="l">
              <a:defRPr sz="1200"/>
            </a:lvl1pPr>
          </a:lstStyle>
          <a:p>
            <a:endParaRPr lang="en-US"/>
          </a:p>
        </p:txBody>
      </p:sp>
      <p:sp>
        <p:nvSpPr>
          <p:cNvPr id="3" name="Date Placeholder 2"/>
          <p:cNvSpPr>
            <a:spLocks noGrp="1"/>
          </p:cNvSpPr>
          <p:nvPr>
            <p:ph type="dt" idx="1"/>
          </p:nvPr>
        </p:nvSpPr>
        <p:spPr>
          <a:xfrm>
            <a:off x="5231640" y="0"/>
            <a:ext cx="4002300" cy="349907"/>
          </a:xfrm>
          <a:prstGeom prst="rect">
            <a:avLst/>
          </a:prstGeom>
        </p:spPr>
        <p:txBody>
          <a:bodyPr vert="horz" lIns="93711" tIns="46856" rIns="93711" bIns="46856" rtlCol="0"/>
          <a:lstStyle>
            <a:lvl1pPr algn="r">
              <a:defRPr sz="1200"/>
            </a:lvl1pPr>
          </a:lstStyle>
          <a:p>
            <a:fld id="{D661E3B1-7FDB-4244-8B3F-05D5D23BF9FF}" type="datetimeFigureOut">
              <a:rPr lang="en-US" smtClean="0"/>
              <a:pPr/>
              <a:t>11/8/2017</a:t>
            </a:fld>
            <a:endParaRPr lang="en-US"/>
          </a:p>
        </p:txBody>
      </p:sp>
      <p:sp>
        <p:nvSpPr>
          <p:cNvPr id="4" name="Slide Image Placeholder 3"/>
          <p:cNvSpPr>
            <a:spLocks noGrp="1" noRot="1" noChangeAspect="1"/>
          </p:cNvSpPr>
          <p:nvPr>
            <p:ph type="sldImg" idx="2"/>
          </p:nvPr>
        </p:nvSpPr>
        <p:spPr>
          <a:xfrm>
            <a:off x="3048000" y="871538"/>
            <a:ext cx="3140075" cy="2355850"/>
          </a:xfrm>
          <a:prstGeom prst="rect">
            <a:avLst/>
          </a:prstGeom>
          <a:noFill/>
          <a:ln w="12700">
            <a:solidFill>
              <a:prstClr val="black"/>
            </a:solidFill>
          </a:ln>
        </p:spPr>
        <p:txBody>
          <a:bodyPr vert="horz" lIns="93711" tIns="46856" rIns="93711" bIns="46856" rtlCol="0" anchor="ctr"/>
          <a:lstStyle/>
          <a:p>
            <a:endParaRPr lang="en-US"/>
          </a:p>
        </p:txBody>
      </p:sp>
      <p:sp>
        <p:nvSpPr>
          <p:cNvPr id="5" name="Notes Placeholder 4"/>
          <p:cNvSpPr>
            <a:spLocks noGrp="1"/>
          </p:cNvSpPr>
          <p:nvPr>
            <p:ph type="body" sz="quarter" idx="3"/>
          </p:nvPr>
        </p:nvSpPr>
        <p:spPr>
          <a:xfrm>
            <a:off x="923608" y="3356185"/>
            <a:ext cx="7388860" cy="2745969"/>
          </a:xfrm>
          <a:prstGeom prst="rect">
            <a:avLst/>
          </a:prstGeom>
        </p:spPr>
        <p:txBody>
          <a:bodyPr vert="horz" lIns="93711" tIns="46856" rIns="93711" bIns="468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3" y="6623984"/>
            <a:ext cx="4002300" cy="349907"/>
          </a:xfrm>
          <a:prstGeom prst="rect">
            <a:avLst/>
          </a:prstGeom>
        </p:spPr>
        <p:txBody>
          <a:bodyPr vert="horz" lIns="93711" tIns="46856" rIns="93711" bIns="46856" rtlCol="0" anchor="b"/>
          <a:lstStyle>
            <a:lvl1pPr algn="l">
              <a:defRPr sz="1200"/>
            </a:lvl1pPr>
          </a:lstStyle>
          <a:p>
            <a:endParaRPr lang="en-US"/>
          </a:p>
        </p:txBody>
      </p:sp>
      <p:sp>
        <p:nvSpPr>
          <p:cNvPr id="7" name="Slide Number Placeholder 6"/>
          <p:cNvSpPr>
            <a:spLocks noGrp="1"/>
          </p:cNvSpPr>
          <p:nvPr>
            <p:ph type="sldNum" sz="quarter" idx="5"/>
          </p:nvPr>
        </p:nvSpPr>
        <p:spPr>
          <a:xfrm>
            <a:off x="5231640" y="6623984"/>
            <a:ext cx="4002300" cy="349907"/>
          </a:xfrm>
          <a:prstGeom prst="rect">
            <a:avLst/>
          </a:prstGeom>
        </p:spPr>
        <p:txBody>
          <a:bodyPr vert="horz" lIns="93711" tIns="46856" rIns="93711" bIns="46856" rtlCol="0" anchor="b"/>
          <a:lstStyle>
            <a:lvl1pPr algn="r">
              <a:defRPr sz="1200"/>
            </a:lvl1pPr>
          </a:lstStyle>
          <a:p>
            <a:fld id="{8D192B1D-0D83-4D42-B9C6-0A5BB6131F46}" type="slidenum">
              <a:rPr lang="en-US" smtClean="0"/>
              <a:pPr/>
              <a:t>‹#›</a:t>
            </a:fld>
            <a:endParaRPr lang="en-US"/>
          </a:p>
        </p:txBody>
      </p:sp>
    </p:spTree>
    <p:extLst>
      <p:ext uri="{BB962C8B-B14F-4D97-AF65-F5344CB8AC3E}">
        <p14:creationId xmlns:p14="http://schemas.microsoft.com/office/powerpoint/2010/main" val="2160750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3</a:t>
            </a:fld>
            <a:endParaRPr lang="en-US"/>
          </a:p>
        </p:txBody>
      </p:sp>
    </p:spTree>
    <p:extLst>
      <p:ext uri="{BB962C8B-B14F-4D97-AF65-F5344CB8AC3E}">
        <p14:creationId xmlns:p14="http://schemas.microsoft.com/office/powerpoint/2010/main" val="17698086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normAutofit/>
          </a:bodyPr>
          <a:lstStyle/>
          <a:p>
            <a:r>
              <a:rPr lang="en-US" dirty="0" smtClean="0"/>
              <a:t>Florida Task Force is drafting a wish list of workload approach for its</a:t>
            </a:r>
            <a:r>
              <a:rPr lang="en-US" baseline="0" dirty="0" smtClean="0"/>
              <a:t> schools. </a:t>
            </a:r>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70</a:t>
            </a:fld>
            <a:endParaRPr lang="en-US"/>
          </a:p>
        </p:txBody>
      </p:sp>
    </p:spTree>
    <p:extLst>
      <p:ext uri="{BB962C8B-B14F-4D97-AF65-F5344CB8AC3E}">
        <p14:creationId xmlns:p14="http://schemas.microsoft.com/office/powerpoint/2010/main" val="3197529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lstStyle/>
          <a:p>
            <a:r>
              <a:rPr lang="en-US" dirty="0" smtClean="0"/>
              <a:t>When a medical dx</a:t>
            </a:r>
            <a:r>
              <a:rPr lang="en-US" baseline="0" dirty="0" smtClean="0"/>
              <a:t> is presented, groups should address the difference between educational identification under IDEA and medical diagnosis and review the criteria for the specific disability category mandated by the Virginia special education regulations. </a:t>
            </a:r>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71</a:t>
            </a:fld>
            <a:endParaRPr lang="en-US"/>
          </a:p>
        </p:txBody>
      </p:sp>
    </p:spTree>
    <p:extLst>
      <p:ext uri="{BB962C8B-B14F-4D97-AF65-F5344CB8AC3E}">
        <p14:creationId xmlns:p14="http://schemas.microsoft.com/office/powerpoint/2010/main" val="3090800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73</a:t>
            </a:fld>
            <a:endParaRPr lang="en-US"/>
          </a:p>
        </p:txBody>
      </p:sp>
    </p:spTree>
    <p:extLst>
      <p:ext uri="{BB962C8B-B14F-4D97-AF65-F5344CB8AC3E}">
        <p14:creationId xmlns:p14="http://schemas.microsoft.com/office/powerpoint/2010/main" val="2581826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lstStyle/>
          <a:p>
            <a:r>
              <a:rPr lang="en-US" dirty="0" smtClean="0"/>
              <a:t>NEED MORE DEVELOPMENT IN THIS SLIDE. </a:t>
            </a:r>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74</a:t>
            </a:fld>
            <a:endParaRPr lang="en-US"/>
          </a:p>
        </p:txBody>
      </p:sp>
    </p:spTree>
    <p:extLst>
      <p:ext uri="{BB962C8B-B14F-4D97-AF65-F5344CB8AC3E}">
        <p14:creationId xmlns:p14="http://schemas.microsoft.com/office/powerpoint/2010/main" val="3268595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lstStyle/>
          <a:p>
            <a:r>
              <a:rPr lang="en-US" b="0" dirty="0" smtClean="0"/>
              <a:t>According</a:t>
            </a:r>
            <a:r>
              <a:rPr lang="en-US" b="0" baseline="0" dirty="0" smtClean="0"/>
              <a:t> to Deb Dixon, ASHA Schools, 80% of states use RTI. SLP roles within are varied by state, LEA, and even site within an LEA. </a:t>
            </a:r>
          </a:p>
          <a:p>
            <a:r>
              <a:rPr lang="en-US" b="0" baseline="0" dirty="0" smtClean="0"/>
              <a:t>Audience Poll: Level of involvement in RTI: Are you/your SLPs involved in direct service provision, support for Tier 1 or Tier 2 instruction? Tier 3 intervention groups? Progress monitoring, general education interventions, </a:t>
            </a:r>
            <a:r>
              <a:rPr lang="en-US" b="0" baseline="0" dirty="0" err="1" smtClean="0"/>
              <a:t>etc</a:t>
            </a:r>
            <a:r>
              <a:rPr lang="en-US" b="0" baseline="0" dirty="0" smtClean="0"/>
              <a:t>? </a:t>
            </a:r>
          </a:p>
          <a:p>
            <a:r>
              <a:rPr lang="en-US" b="0" baseline="0" dirty="0" smtClean="0"/>
              <a:t>Audience Poll: Is the SLP’s role in RTI: allowed, prohibited, optional?</a:t>
            </a:r>
          </a:p>
          <a:p>
            <a:r>
              <a:rPr lang="en-US" b="0" baseline="0" dirty="0" smtClean="0"/>
              <a:t>Some states have a more formal or informal spin on RTI. </a:t>
            </a:r>
            <a:endParaRPr lang="en-US" b="0"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75</a:t>
            </a:fld>
            <a:endParaRPr lang="en-US"/>
          </a:p>
        </p:txBody>
      </p:sp>
    </p:spTree>
    <p:extLst>
      <p:ext uri="{BB962C8B-B14F-4D97-AF65-F5344CB8AC3E}">
        <p14:creationId xmlns:p14="http://schemas.microsoft.com/office/powerpoint/2010/main" val="919342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normAutofit/>
          </a:bodyPr>
          <a:lstStyle/>
          <a:p>
            <a:r>
              <a:rPr lang="en-US" dirty="0" smtClean="0"/>
              <a:t>In Ohio-the MTSS</a:t>
            </a:r>
            <a:r>
              <a:rPr lang="en-US" baseline="0" dirty="0" smtClean="0"/>
              <a:t> (still primarily referred to as </a:t>
            </a:r>
            <a:r>
              <a:rPr lang="en-US" baseline="0" dirty="0" err="1" smtClean="0"/>
              <a:t>RtI</a:t>
            </a:r>
            <a:r>
              <a:rPr lang="en-US" baseline="0" dirty="0" smtClean="0"/>
              <a:t>) process in our state looks different not only across districts but across </a:t>
            </a:r>
            <a:r>
              <a:rPr lang="en-US" baseline="0" dirty="0" err="1" smtClean="0"/>
              <a:t>bldgs</a:t>
            </a:r>
            <a:r>
              <a:rPr lang="en-US" baseline="0" dirty="0" smtClean="0"/>
              <a:t> within a district. In some instances, SLPs are heavily involved, facilitating the meetings at the get-go. In other areas they are left out of meetings due to heavy schedules, etc. My overall opinion is too many children are given a seat at the table with the students on IEPs rather than the SLP playing more of a consultative role. It’s just easier for them to provide the direct service adding the student to an existing time block rather than find time to work with the teacher, </a:t>
            </a:r>
            <a:r>
              <a:rPr lang="en-US" baseline="0" dirty="0" err="1" smtClean="0"/>
              <a:t>parapro</a:t>
            </a:r>
            <a:r>
              <a:rPr lang="en-US" baseline="0" dirty="0" smtClean="0"/>
              <a:t>, etc.  We keep working on it though!-barb</a:t>
            </a:r>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77</a:t>
            </a:fld>
            <a:endParaRPr lang="en-US"/>
          </a:p>
        </p:txBody>
      </p:sp>
    </p:spTree>
    <p:extLst>
      <p:ext uri="{BB962C8B-B14F-4D97-AF65-F5344CB8AC3E}">
        <p14:creationId xmlns:p14="http://schemas.microsoft.com/office/powerpoint/2010/main" val="4232422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4</a:t>
            </a:fld>
            <a:endParaRPr lang="en-US"/>
          </a:p>
        </p:txBody>
      </p:sp>
    </p:spTree>
    <p:extLst>
      <p:ext uri="{BB962C8B-B14F-4D97-AF65-F5344CB8AC3E}">
        <p14:creationId xmlns:p14="http://schemas.microsoft.com/office/powerpoint/2010/main" val="677465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72 rescinded outdated special education documents do not have an impact on current regulations according to the Secretary of Education and Trump administration</a:t>
            </a:r>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18</a:t>
            </a:fld>
            <a:endParaRPr lang="en-US"/>
          </a:p>
        </p:txBody>
      </p:sp>
    </p:spTree>
    <p:extLst>
      <p:ext uri="{BB962C8B-B14F-4D97-AF65-F5344CB8AC3E}">
        <p14:creationId xmlns:p14="http://schemas.microsoft.com/office/powerpoint/2010/main" val="20106178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23</a:t>
            </a:fld>
            <a:endParaRPr lang="en-US"/>
          </a:p>
        </p:txBody>
      </p:sp>
    </p:spTree>
    <p:extLst>
      <p:ext uri="{BB962C8B-B14F-4D97-AF65-F5344CB8AC3E}">
        <p14:creationId xmlns:p14="http://schemas.microsoft.com/office/powerpoint/2010/main" val="987444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41</a:t>
            </a:fld>
            <a:endParaRPr lang="en-US"/>
          </a:p>
        </p:txBody>
      </p:sp>
    </p:spTree>
    <p:extLst>
      <p:ext uri="{BB962C8B-B14F-4D97-AF65-F5344CB8AC3E}">
        <p14:creationId xmlns:p14="http://schemas.microsoft.com/office/powerpoint/2010/main" val="3696221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lstStyle/>
          <a:p>
            <a:pPr defTabSz="937114">
              <a:defRPr/>
            </a:pPr>
            <a:r>
              <a:rPr lang="en-US" b="1" dirty="0" smtClean="0"/>
              <a:t>Assessment</a:t>
            </a:r>
            <a:r>
              <a:rPr lang="en-US" b="1" baseline="0" dirty="0" smtClean="0"/>
              <a:t> work in Hawaii as an example: </a:t>
            </a:r>
            <a:r>
              <a:rPr lang="en-US" b="0" baseline="0" dirty="0" smtClean="0"/>
              <a:t>State push towards stronger assessment (language sampling &amp; dynamic assessment)</a:t>
            </a:r>
          </a:p>
          <a:p>
            <a:pPr defTabSz="937114">
              <a:defRPr/>
            </a:pPr>
            <a:r>
              <a:rPr lang="en-US" b="0" baseline="0" dirty="0" smtClean="0"/>
              <a:t>Wisconsin has a language sampling guidelines/handbook (developed by Jon Miller)</a:t>
            </a:r>
            <a:endParaRPr lang="en-US" b="1" dirty="0" smtClean="0"/>
          </a:p>
          <a:p>
            <a:r>
              <a:rPr lang="en-US" dirty="0" smtClean="0"/>
              <a:t>Marie: Diagnostic accuracy and comprehensive approach to assessment. </a:t>
            </a:r>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62</a:t>
            </a:fld>
            <a:endParaRPr lang="en-US"/>
          </a:p>
        </p:txBody>
      </p:sp>
    </p:spTree>
    <p:extLst>
      <p:ext uri="{BB962C8B-B14F-4D97-AF65-F5344CB8AC3E}">
        <p14:creationId xmlns:p14="http://schemas.microsoft.com/office/powerpoint/2010/main" val="208940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lstStyle/>
          <a:p>
            <a:pPr defTabSz="937114">
              <a:defRPr/>
            </a:pPr>
            <a:r>
              <a:rPr lang="en-US" b="1" dirty="0" smtClean="0"/>
              <a:t>Assessment</a:t>
            </a:r>
            <a:r>
              <a:rPr lang="en-US" b="1" baseline="0" dirty="0" smtClean="0"/>
              <a:t> work in Hawaii as an example: </a:t>
            </a:r>
            <a:r>
              <a:rPr lang="en-US" b="0" baseline="0" dirty="0" smtClean="0"/>
              <a:t>State push towards stronger assessment (language sampling &amp; dynamic assessment)</a:t>
            </a:r>
          </a:p>
          <a:p>
            <a:pPr defTabSz="937114">
              <a:defRPr/>
            </a:pPr>
            <a:r>
              <a:rPr lang="en-US" b="0" baseline="0" dirty="0" smtClean="0"/>
              <a:t>Wisconsin has a language sampling guidelines/handbook (developed by Jon Miller)</a:t>
            </a:r>
            <a:endParaRPr lang="en-US" b="1" dirty="0" smtClean="0"/>
          </a:p>
          <a:p>
            <a:r>
              <a:rPr lang="en-US" dirty="0" smtClean="0"/>
              <a:t>Marie: Diagnostic accuracy and comprehensive approach to assessment. </a:t>
            </a:r>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64</a:t>
            </a:fld>
            <a:endParaRPr lang="en-US"/>
          </a:p>
        </p:txBody>
      </p:sp>
    </p:spTree>
    <p:extLst>
      <p:ext uri="{BB962C8B-B14F-4D97-AF65-F5344CB8AC3E}">
        <p14:creationId xmlns:p14="http://schemas.microsoft.com/office/powerpoint/2010/main" val="208940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65</a:t>
            </a:fld>
            <a:endParaRPr lang="en-US"/>
          </a:p>
        </p:txBody>
      </p:sp>
    </p:spTree>
    <p:extLst>
      <p:ext uri="{BB962C8B-B14F-4D97-AF65-F5344CB8AC3E}">
        <p14:creationId xmlns:p14="http://schemas.microsoft.com/office/powerpoint/2010/main" val="254626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0" y="871538"/>
            <a:ext cx="3140075" cy="23558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192B1D-0D83-4D42-B9C6-0A5BB6131F46}" type="slidenum">
              <a:rPr lang="en-US" smtClean="0"/>
              <a:pPr/>
              <a:t>69</a:t>
            </a:fld>
            <a:endParaRPr lang="en-US"/>
          </a:p>
        </p:txBody>
      </p:sp>
    </p:spTree>
    <p:extLst>
      <p:ext uri="{BB962C8B-B14F-4D97-AF65-F5344CB8AC3E}">
        <p14:creationId xmlns:p14="http://schemas.microsoft.com/office/powerpoint/2010/main" val="1214941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3"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1"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1"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48A87A34-81AB-432B-8DAE-1953F412C126}" type="datetimeFigureOut">
              <a:rPr lang="en-US" smtClean="0"/>
              <a:pPr/>
              <a:t>11/8/2017</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9" y="1136"/>
            <a:ext cx="747712" cy="365760"/>
          </a:xfrm>
        </p:spPr>
        <p:txBody>
          <a:bodyPr/>
          <a:lstStyle>
            <a:lvl1pPr algn="r">
              <a:defRPr sz="1800">
                <a:solidFill>
                  <a:schemeClr val="bg1"/>
                </a:solidFill>
              </a:defRPr>
            </a:lvl1pPr>
          </a:lstStyle>
          <a:p>
            <a:fld id="{6D22F896-40B5-4ADD-8801-0D06FADFA09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780057"/>
            <a:ext cx="9144000" cy="6077943"/>
          </a:xfrm>
          <a:prstGeom prst="rect">
            <a:avLst/>
          </a:prstGeom>
          <a:gradFill flip="none" rotWithShape="1">
            <a:gsLst>
              <a:gs pos="89000">
                <a:schemeClr val="tx2">
                  <a:alpha val="89000"/>
                </a:schemeClr>
              </a:gs>
              <a:gs pos="100000">
                <a:srgbClr val="FFFFFF">
                  <a:alpha val="89000"/>
                </a:srgb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22313" y="1981202"/>
            <a:ext cx="7772400" cy="1362075"/>
          </a:xfrm>
        </p:spPr>
        <p:txBody>
          <a:bodyPr anchor="b">
            <a:noAutofit/>
          </a:bodyPr>
          <a:lstStyle>
            <a:lvl1pPr algn="l">
              <a:buNone/>
              <a:defRPr sz="5400" b="1" cap="none" baseline="0">
                <a:ln w="12700">
                  <a:noFill/>
                </a:ln>
                <a:solidFill>
                  <a:srgbClr val="FFFFFF"/>
                </a:solidFill>
                <a:effectLst>
                  <a:outerShdw blurRad="38100" dist="38100" dir="5400000" algn="tl" rotWithShape="0">
                    <a:srgbClr val="000000">
                      <a:alpha val="25000"/>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9" name="Rectangle 8"/>
          <p:cNvSpPr/>
          <p:nvPr userDrawn="1"/>
        </p:nvSpPr>
        <p:spPr>
          <a:xfrm>
            <a:off x="0" y="0"/>
            <a:ext cx="9144000" cy="790058"/>
          </a:xfrm>
          <a:prstGeom prst="rect">
            <a:avLst/>
          </a:prstGeom>
          <a:solidFill>
            <a:srgbClr val="80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6"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5"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48A87A34-81AB-432B-8DAE-1953F412C126}" type="datetimeFigureOut">
              <a:rPr lang="en-US" smtClean="0"/>
              <a:pPr/>
              <a:t>11/8/2017</a:t>
            </a:fld>
            <a:endParaRPr lang="en-US" dirty="0"/>
          </a:p>
        </p:txBody>
      </p:sp>
      <p:sp>
        <p:nvSpPr>
          <p:cNvPr id="27" name="Slide Number Placeholder 26"/>
          <p:cNvSpPr>
            <a:spLocks noGrp="1"/>
          </p:cNvSpPr>
          <p:nvPr>
            <p:ph type="sldNum" sz="quarter" idx="11"/>
          </p:nvPr>
        </p:nvSpPr>
        <p:spPr/>
        <p:txBody>
          <a:bodyPr rtlCol="0"/>
          <a:lstStyle/>
          <a:p>
            <a:fld id="{6D22F896-40B5-4ADD-8801-0D06FADFA095}"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48A87A34-81AB-432B-8DAE-1953F412C126}" type="datetimeFigureOut">
              <a:rPr lang="en-US" smtClean="0"/>
              <a:pPr/>
              <a:t>11/8/2017</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6D22F896-40B5-4ADD-8801-0D06FADFA09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5" y="1109162"/>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1"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3"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1"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7"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dirty="0" smtClean="0"/>
              <a:t>Click to edit Master title style</a:t>
            </a:r>
            <a:endParaRPr kumimoji="0" lang="en-US" dirty="0"/>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48A87A34-81AB-432B-8DAE-1953F412C126}" type="datetimeFigureOut">
              <a:rPr lang="en-US" smtClean="0"/>
              <a:pPr/>
              <a:t>11/8/2017</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Lst>
  <p:txStyles>
    <p:titleStyle>
      <a:lvl1pPr algn="l" rtl="0" eaLnBrk="1" latinLnBrk="0" hangingPunct="1">
        <a:spcBef>
          <a:spcPct val="0"/>
        </a:spcBef>
        <a:buNone/>
        <a:defRPr kumimoji="0" sz="4000" b="1"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sha.org/uploadedFiles/Every-Student-Succeeds-Act-Key-Issues.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apps.washingtonpost.com/g/documents/local/the-education-department-rescinded-72-policy-documents-heres-why/2606/"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2.ed.gov/fund/data/report/idea/partbspap/index.html"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hyperlink" Target="https://s3.amazonaws.com/asha-handouts/2015/1147-Ireland-2.pd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2.ed.gov/policy/speced/guid/idea/letters/2007-1/clarke030807disability1q2007.pdf" TargetMode="External"/><Relationship Id="rId2" Type="http://schemas.openxmlformats.org/officeDocument/2006/relationships/hyperlink" Target="http://www.wrightslaw.com/info/fape.index.ht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www2.ed.gov/policy/speced/guid/idea/memosdcltrs/12-023414-il-pergament-makeup.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asha.org/Practice-Portal/Professional-Issues/Telepractice/"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lshss.pubs.asha.org/article.aspx?articleid=1797328" TargetMode="External"/><Relationship Id="rId2" Type="http://schemas.openxmlformats.org/officeDocument/2006/relationships/hyperlink" Target="http://lshss.pubs.asha.org/article.aspx?articleid=1762895"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jslhr.pubs.asha.org/article.aspx?articleid=2515749"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perspectives.pubs.asha.org/article.aspx?articleid=2529456&amp;resultClick=1"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leadersproject.org/sites/default/files/%20CELF5%20Test%20Review-LEADERS.pdf" TargetMode="External"/><Relationship Id="rId2" Type="http://schemas.openxmlformats.org/officeDocument/2006/relationships/hyperlink" Target="http://leadersproject.org/sites/default/files/PLS5-%20English-finaldraft.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doe.virginia.gov/special_ed/disabilities/speech_language_impairment/index.shtml" TargetMode="External"/><Relationship Id="rId2" Type="http://schemas.openxmlformats.org/officeDocument/2006/relationships/hyperlink" Target="http://www.doe.virginia.gov/special_ed/disabilities/speech_language_impairment/professional-development/index.shtml" TargetMode="External"/><Relationship Id="rId1" Type="http://schemas.openxmlformats.org/officeDocument/2006/relationships/slideLayout" Target="../slideLayouts/slideLayout2.xml"/><Relationship Id="rId4" Type="http://schemas.openxmlformats.org/officeDocument/2006/relationships/hyperlink" Target="http://www.languagedynamicsgroup.com/"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omnie.ocali.org/" TargetMode="External"/><Relationship Id="rId2" Type="http://schemas.openxmlformats.org/officeDocument/2006/relationships/hyperlink" Target="http://www.seacdc.org/resources" TargetMode="External"/><Relationship Id="rId1" Type="http://schemas.openxmlformats.org/officeDocument/2006/relationships/slideLayout" Target="../slideLayouts/slideLayout2.xml"/><Relationship Id="rId5" Type="http://schemas.openxmlformats.org/officeDocument/2006/relationships/hyperlink" Target="http://www.leadersproject.org/" TargetMode="External"/><Relationship Id="rId4" Type="http://schemas.openxmlformats.org/officeDocument/2006/relationships/hyperlink" Target="http://www.doe.virginia.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doe.virginia.gov/special_ed/disabilities/speech_language_impairment/index.shtml" TargetMode="Externa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perspectives.pubs.asha.org/article.aspx?articleid=2595559&amp;resultClick=3"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8" Type="http://schemas.openxmlformats.org/officeDocument/2006/relationships/hyperlink" Target="http://leapempowers.org/?page_id=900" TargetMode="External"/><Relationship Id="rId3" Type="http://schemas.openxmlformats.org/officeDocument/2006/relationships/hyperlink" Target="https://www2.ed.gov/programs/osepidea/618-data/LEA-racial-ethnic-disparities-tables/disproportionality-analysis-by-state-analysis-category.pdf" TargetMode="External"/><Relationship Id="rId7" Type="http://schemas.openxmlformats.org/officeDocument/2006/relationships/hyperlink" Target="https://www.asha.org/eweb/OLSDynamicPage.aspx?webcode=olsdetails&amp;title=Increasing+Oral+and+Literate+Language+Skills+of+Children+in+Povert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ascd.org/publications/books/109074.aspx" TargetMode="External"/><Relationship Id="rId5" Type="http://schemas.openxmlformats.org/officeDocument/2006/relationships/hyperlink" Target="https://deepblue.lib.umich.edu/bitstream/handle/2027.42/83323/Phonological_features_of_child_African_American_English.pdf?sequence=1&amp;isAllowed=y" TargetMode="External"/><Relationship Id="rId4" Type="http://schemas.openxmlformats.org/officeDocument/2006/relationships/hyperlink" Target="https://www.amazon.com/Understanding-Language-Variation-Multicultural-Education/dp/0807751480" TargetMode="Externa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education.ohio.gov/Topics/Special-Education/Service-Provider-Ratio-and-Workload-Calcula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www.nsba.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hyperlink" Target="http://www.qualitycharters.org/research-policies/archive/essa-implementation-timeline/"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93530" y="623109"/>
            <a:ext cx="6350470" cy="2916503"/>
          </a:xfrm>
        </p:spPr>
        <p:txBody>
          <a:bodyPr>
            <a:noAutofit/>
          </a:bodyPr>
          <a:lstStyle/>
          <a:p>
            <a:r>
              <a:rPr lang="en-US" b="0" dirty="0"/>
              <a:t>2017’s Hottest Tickets in School Based Practice:  Screening the Blockbuster Issues and </a:t>
            </a:r>
            <a:r>
              <a:rPr lang="en-US" b="0" dirty="0" smtClean="0"/>
              <a:t>Solutions</a:t>
            </a:r>
            <a:endParaRPr lang="en-US" dirty="0"/>
          </a:p>
        </p:txBody>
      </p:sp>
      <p:sp>
        <p:nvSpPr>
          <p:cNvPr id="3" name="Subtitle 2"/>
          <p:cNvSpPr>
            <a:spLocks noGrp="1"/>
          </p:cNvSpPr>
          <p:nvPr>
            <p:ph type="subTitle" idx="1"/>
          </p:nvPr>
        </p:nvSpPr>
        <p:spPr>
          <a:xfrm>
            <a:off x="486227" y="4339771"/>
            <a:ext cx="8309429" cy="2177144"/>
          </a:xfrm>
        </p:spPr>
        <p:txBody>
          <a:bodyPr>
            <a:noAutofit/>
          </a:bodyPr>
          <a:lstStyle/>
          <a:p>
            <a:r>
              <a:rPr lang="en-US" sz="2000" dirty="0" smtClean="0"/>
              <a:t>Perry </a:t>
            </a:r>
            <a:r>
              <a:rPr lang="en-US" sz="2000" dirty="0" smtClean="0"/>
              <a:t>Flynn, Marie Ireland, Barbara Conrad, </a:t>
            </a:r>
            <a:r>
              <a:rPr lang="en-US" sz="2000" dirty="0" smtClean="0"/>
              <a:t>Mary O’Connor, Elizabeth Christopher</a:t>
            </a:r>
            <a:endParaRPr lang="en-US" sz="2000" dirty="0"/>
          </a:p>
          <a:p>
            <a:r>
              <a:rPr lang="en-US" sz="2000" dirty="0" smtClean="0"/>
              <a:t>Members of the State Education Agencies Communication Disabilities Council (SEACDC</a:t>
            </a:r>
            <a:r>
              <a:rPr lang="en-US" sz="2000" dirty="0" smtClean="0"/>
              <a:t>)</a:t>
            </a:r>
          </a:p>
          <a:p>
            <a:endParaRPr lang="en-US" sz="2000" dirty="0" smtClean="0"/>
          </a:p>
          <a:p>
            <a:r>
              <a:rPr lang="en-US" sz="2000" dirty="0" smtClean="0"/>
              <a:t>2017 ASHA Convention</a:t>
            </a:r>
            <a:endParaRPr lang="en-US" sz="2000" dirty="0"/>
          </a:p>
        </p:txBody>
      </p:sp>
      <p:pic>
        <p:nvPicPr>
          <p:cNvPr id="7" name="Picture 6" descr="SEACDC-v-blk300.png"/>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337791" y="201705"/>
            <a:ext cx="2121328" cy="3460265"/>
          </a:xfrm>
          <a:prstGeom prst="rect">
            <a:avLst/>
          </a:prstGeom>
        </p:spPr>
      </p:pic>
    </p:spTree>
    <p:extLst>
      <p:ext uri="{BB962C8B-B14F-4D97-AF65-F5344CB8AC3E}">
        <p14:creationId xmlns:p14="http://schemas.microsoft.com/office/powerpoint/2010/main" val="25660729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Differences Among States </a:t>
            </a:r>
            <a:endParaRPr lang="en-US" dirty="0"/>
          </a:p>
        </p:txBody>
      </p:sp>
      <p:sp>
        <p:nvSpPr>
          <p:cNvPr id="3" name="Content Placeholder 2"/>
          <p:cNvSpPr>
            <a:spLocks noGrp="1"/>
          </p:cNvSpPr>
          <p:nvPr>
            <p:ph idx="1"/>
          </p:nvPr>
        </p:nvSpPr>
        <p:spPr/>
        <p:txBody>
          <a:bodyPr>
            <a:normAutofit/>
          </a:bodyPr>
          <a:lstStyle/>
          <a:p>
            <a:r>
              <a:rPr lang="en-US" sz="3600" dirty="0" smtClean="0"/>
              <a:t>Your state will have a plan to implement all of these elements.  </a:t>
            </a:r>
          </a:p>
          <a:p>
            <a:r>
              <a:rPr lang="en-US" sz="3600" dirty="0" smtClean="0"/>
              <a:t>Visit your state web site or contact your state consultant to learn how each element will be implemented in your state.  </a:t>
            </a:r>
            <a:endParaRPr lang="en-US" sz="3600" dirty="0"/>
          </a:p>
        </p:txBody>
      </p:sp>
    </p:spTree>
    <p:extLst>
      <p:ext uri="{BB962C8B-B14F-4D97-AF65-F5344CB8AC3E}">
        <p14:creationId xmlns:p14="http://schemas.microsoft.com/office/powerpoint/2010/main" val="4142360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Term for Related </a:t>
            </a:r>
            <a:r>
              <a:rPr lang="en-US" dirty="0"/>
              <a:t>S</a:t>
            </a:r>
            <a:r>
              <a:rPr lang="en-US" dirty="0" smtClean="0"/>
              <a:t>ervice </a:t>
            </a:r>
            <a:r>
              <a:rPr lang="en-US" dirty="0"/>
              <a:t>P</a:t>
            </a:r>
            <a:r>
              <a:rPr lang="en-US" dirty="0" smtClean="0"/>
              <a:t>ersonnel </a:t>
            </a:r>
            <a:endParaRPr lang="en-US" dirty="0"/>
          </a:p>
        </p:txBody>
      </p:sp>
      <p:sp>
        <p:nvSpPr>
          <p:cNvPr id="3" name="Content Placeholder 2"/>
          <p:cNvSpPr>
            <a:spLocks noGrp="1"/>
          </p:cNvSpPr>
          <p:nvPr>
            <p:ph idx="1"/>
          </p:nvPr>
        </p:nvSpPr>
        <p:spPr/>
        <p:txBody>
          <a:bodyPr/>
          <a:lstStyle/>
          <a:p>
            <a:pPr marL="109728" indent="0">
              <a:buNone/>
            </a:pPr>
            <a:r>
              <a:rPr lang="en-US" sz="3200" i="1" dirty="0"/>
              <a:t>S</a:t>
            </a:r>
            <a:r>
              <a:rPr lang="en-US" sz="3200" i="1" dirty="0" smtClean="0"/>
              <a:t>pecialized </a:t>
            </a:r>
            <a:r>
              <a:rPr lang="en-US" sz="3200" i="1" dirty="0"/>
              <a:t>I</a:t>
            </a:r>
            <a:r>
              <a:rPr lang="en-US" sz="3200" i="1" dirty="0" smtClean="0"/>
              <a:t>nstructional </a:t>
            </a:r>
            <a:r>
              <a:rPr lang="en-US" sz="3200" i="1" dirty="0"/>
              <a:t>S</a:t>
            </a:r>
            <a:r>
              <a:rPr lang="en-US" sz="3200" i="1" dirty="0" smtClean="0"/>
              <a:t>upport </a:t>
            </a:r>
            <a:r>
              <a:rPr lang="en-US" sz="3200" i="1" dirty="0"/>
              <a:t>P</a:t>
            </a:r>
            <a:r>
              <a:rPr lang="en-US" sz="3200" i="1" dirty="0" smtClean="0"/>
              <a:t>ersonnel </a:t>
            </a:r>
            <a:r>
              <a:rPr lang="en-US" sz="3200" dirty="0"/>
              <a:t>(SISP</a:t>
            </a:r>
            <a:r>
              <a:rPr lang="en-US" sz="3200" dirty="0" smtClean="0"/>
              <a:t>)</a:t>
            </a:r>
          </a:p>
          <a:p>
            <a:pPr marL="109728" indent="0">
              <a:buNone/>
            </a:pPr>
            <a:endParaRPr lang="en-US" sz="3200" dirty="0" smtClean="0"/>
          </a:p>
          <a:p>
            <a:r>
              <a:rPr lang="en-US" dirty="0" smtClean="0"/>
              <a:t>This term includes audiologists and speech-language pathologists </a:t>
            </a:r>
          </a:p>
          <a:p>
            <a:r>
              <a:rPr lang="en-US" dirty="0" smtClean="0"/>
              <a:t>ASHA resource: Every Student Succeeds Act Key Issues for ASHA Members</a:t>
            </a:r>
            <a:endParaRPr lang="en-US" dirty="0"/>
          </a:p>
          <a:p>
            <a:r>
              <a:rPr lang="en-US" dirty="0">
                <a:hlinkClick r:id="rId2"/>
              </a:rPr>
              <a:t>https://</a:t>
            </a:r>
            <a:r>
              <a:rPr lang="en-US" dirty="0" smtClean="0">
                <a:hlinkClick r:id="rId2"/>
              </a:rPr>
              <a:t>www.asha.org/uploadedFiles/Every-Student-Succeeds-Act-Key-Issues.pdf</a:t>
            </a:r>
            <a:r>
              <a:rPr lang="en-US" dirty="0" smtClean="0"/>
              <a:t> </a:t>
            </a:r>
            <a:endParaRPr lang="en-US" dirty="0"/>
          </a:p>
        </p:txBody>
      </p:sp>
    </p:spTree>
    <p:extLst>
      <p:ext uri="{BB962C8B-B14F-4D97-AF65-F5344CB8AC3E}">
        <p14:creationId xmlns:p14="http://schemas.microsoft.com/office/powerpoint/2010/main" val="1835204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Comparing </a:t>
            </a:r>
            <a:r>
              <a:rPr lang="en-US" dirty="0" smtClean="0">
                <a:latin typeface="Vrinda"/>
                <a:cs typeface="Vrinda"/>
              </a:rPr>
              <a:t>§</a:t>
            </a:r>
            <a:r>
              <a:rPr lang="en-US" dirty="0" smtClean="0"/>
              <a:t>504* and IDEA</a:t>
            </a:r>
            <a:endParaRPr lang="en-US" dirty="0"/>
          </a:p>
        </p:txBody>
      </p:sp>
      <p:sp>
        <p:nvSpPr>
          <p:cNvPr id="5" name="Text Placeholder 4"/>
          <p:cNvSpPr>
            <a:spLocks noGrp="1"/>
          </p:cNvSpPr>
          <p:nvPr>
            <p:ph type="body" idx="1"/>
          </p:nvPr>
        </p:nvSpPr>
        <p:spPr/>
        <p:txBody>
          <a:bodyPr/>
          <a:lstStyle/>
          <a:p>
            <a:r>
              <a:rPr lang="en-US" dirty="0" smtClean="0"/>
              <a:t>Section 504 eligibility</a:t>
            </a:r>
            <a:endParaRPr lang="en-US" dirty="0"/>
          </a:p>
        </p:txBody>
      </p:sp>
      <p:sp>
        <p:nvSpPr>
          <p:cNvPr id="7" name="Text Placeholder 6"/>
          <p:cNvSpPr>
            <a:spLocks noGrp="1"/>
          </p:cNvSpPr>
          <p:nvPr>
            <p:ph type="body" sz="half" idx="3"/>
          </p:nvPr>
        </p:nvSpPr>
        <p:spPr/>
        <p:txBody>
          <a:bodyPr/>
          <a:lstStyle/>
          <a:p>
            <a:r>
              <a:rPr lang="en-US" dirty="0" smtClean="0"/>
              <a:t>IDEA</a:t>
            </a:r>
            <a:endParaRPr lang="en-US" dirty="0"/>
          </a:p>
        </p:txBody>
      </p:sp>
      <p:sp>
        <p:nvSpPr>
          <p:cNvPr id="6" name="Content Placeholder 5"/>
          <p:cNvSpPr>
            <a:spLocks noGrp="1"/>
          </p:cNvSpPr>
          <p:nvPr>
            <p:ph sz="quarter" idx="2"/>
          </p:nvPr>
        </p:nvSpPr>
        <p:spPr/>
        <p:txBody>
          <a:bodyPr>
            <a:normAutofit fontScale="92500"/>
          </a:bodyPr>
          <a:lstStyle/>
          <a:p>
            <a:r>
              <a:rPr lang="en-US" sz="2800" dirty="0" smtClean="0"/>
              <a:t>A Disability</a:t>
            </a:r>
          </a:p>
          <a:p>
            <a:r>
              <a:rPr lang="en-US" sz="2800" dirty="0" smtClean="0"/>
              <a:t>Negative impact on any major life function (academic achievement or functional performance) </a:t>
            </a:r>
          </a:p>
          <a:p>
            <a:endParaRPr lang="en-US" sz="2800" dirty="0"/>
          </a:p>
          <a:p>
            <a:pPr marL="109728" indent="0">
              <a:buNone/>
            </a:pPr>
            <a:r>
              <a:rPr lang="en-US" sz="2800" dirty="0" smtClean="0"/>
              <a:t>*Of the Rehabilitation Act </a:t>
            </a:r>
            <a:r>
              <a:rPr lang="en-US" sz="2800" dirty="0"/>
              <a:t>of </a:t>
            </a:r>
            <a:r>
              <a:rPr lang="en-US" sz="2800" dirty="0" smtClean="0"/>
              <a:t>1973</a:t>
            </a:r>
            <a:endParaRPr lang="en-US" sz="2800" dirty="0"/>
          </a:p>
        </p:txBody>
      </p:sp>
      <p:sp>
        <p:nvSpPr>
          <p:cNvPr id="8" name="Content Placeholder 7"/>
          <p:cNvSpPr>
            <a:spLocks noGrp="1"/>
          </p:cNvSpPr>
          <p:nvPr>
            <p:ph sz="quarter" idx="4"/>
          </p:nvPr>
        </p:nvSpPr>
        <p:spPr/>
        <p:txBody>
          <a:bodyPr>
            <a:normAutofit/>
          </a:bodyPr>
          <a:lstStyle/>
          <a:p>
            <a:r>
              <a:rPr lang="en-US" sz="2800" dirty="0" smtClean="0"/>
              <a:t>A Disability </a:t>
            </a:r>
          </a:p>
          <a:p>
            <a:r>
              <a:rPr lang="en-US" sz="2800" dirty="0" smtClean="0"/>
              <a:t>Negative impact on academic achievement or functional performance</a:t>
            </a:r>
          </a:p>
          <a:p>
            <a:r>
              <a:rPr lang="en-US" sz="2800" dirty="0" smtClean="0"/>
              <a:t>Need for specially designed instruction </a:t>
            </a:r>
            <a:endParaRPr lang="en-US" sz="2800" dirty="0"/>
          </a:p>
        </p:txBody>
      </p:sp>
    </p:spTree>
    <p:extLst>
      <p:ext uri="{BB962C8B-B14F-4D97-AF65-F5344CB8AC3E}">
        <p14:creationId xmlns:p14="http://schemas.microsoft.com/office/powerpoint/2010/main" val="344838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Supreme Court Ruling</a:t>
            </a:r>
            <a:endParaRPr lang="en-US" dirty="0"/>
          </a:p>
        </p:txBody>
      </p:sp>
      <p:sp>
        <p:nvSpPr>
          <p:cNvPr id="8" name="Content Placeholder 7"/>
          <p:cNvSpPr>
            <a:spLocks noGrp="1"/>
          </p:cNvSpPr>
          <p:nvPr>
            <p:ph idx="1"/>
          </p:nvPr>
        </p:nvSpPr>
        <p:spPr/>
        <p:txBody>
          <a:bodyPr/>
          <a:lstStyle/>
          <a:p>
            <a:r>
              <a:rPr lang="en-US" dirty="0" err="1"/>
              <a:t>E</a:t>
            </a:r>
            <a:r>
              <a:rPr lang="en-US" dirty="0" err="1" smtClean="0"/>
              <a:t>ndrew</a:t>
            </a:r>
            <a:r>
              <a:rPr lang="en-US" dirty="0" smtClean="0"/>
              <a:t> F. v. Douglas County Schools </a:t>
            </a:r>
          </a:p>
          <a:p>
            <a:r>
              <a:rPr lang="en-US" dirty="0" smtClean="0"/>
              <a:t>A student with autism who made minimal or no progress</a:t>
            </a:r>
          </a:p>
          <a:p>
            <a:r>
              <a:rPr lang="en-US" dirty="0" smtClean="0"/>
              <a:t>IEPs must give students with disabilities more than  </a:t>
            </a:r>
            <a:r>
              <a:rPr lang="en-US" i="1" dirty="0" smtClean="0"/>
              <a:t>de </a:t>
            </a:r>
            <a:r>
              <a:rPr lang="en-US" i="1" dirty="0" err="1" smtClean="0"/>
              <a:t>minimis</a:t>
            </a:r>
            <a:r>
              <a:rPr lang="en-US" i="1" dirty="0" smtClean="0"/>
              <a:t> </a:t>
            </a:r>
            <a:r>
              <a:rPr lang="en-US" dirty="0" smtClean="0"/>
              <a:t>or minimal educational benefit</a:t>
            </a:r>
          </a:p>
          <a:p>
            <a:r>
              <a:rPr lang="en-US" i="1" dirty="0" smtClean="0"/>
              <a:t>What constitutes</a:t>
            </a:r>
          </a:p>
          <a:p>
            <a:pPr marL="109728" indent="0">
              <a:buNone/>
            </a:pPr>
            <a:r>
              <a:rPr lang="en-US" i="1" dirty="0" smtClean="0"/>
              <a:t>   appropriate progress </a:t>
            </a:r>
            <a:r>
              <a:rPr lang="en-US" dirty="0" smtClean="0"/>
              <a:t>???</a:t>
            </a:r>
          </a:p>
          <a:p>
            <a:pPr marL="109728" indent="0">
              <a:buNone/>
            </a:pP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71887" y="4511982"/>
            <a:ext cx="3214914" cy="2062554"/>
          </a:xfrm>
          <a:prstGeom prst="rect">
            <a:avLst/>
          </a:prstGeom>
        </p:spPr>
      </p:pic>
    </p:spTree>
    <p:extLst>
      <p:ext uri="{BB962C8B-B14F-4D97-AF65-F5344CB8AC3E}">
        <p14:creationId xmlns:p14="http://schemas.microsoft.com/office/powerpoint/2010/main" val="1309825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Excerpts from the Ruling</a:t>
            </a:r>
            <a:endParaRPr lang="en-US" dirty="0"/>
          </a:p>
        </p:txBody>
      </p:sp>
      <p:sp>
        <p:nvSpPr>
          <p:cNvPr id="3" name="Content Placeholder 2"/>
          <p:cNvSpPr>
            <a:spLocks noGrp="1"/>
          </p:cNvSpPr>
          <p:nvPr>
            <p:ph idx="1"/>
          </p:nvPr>
        </p:nvSpPr>
        <p:spPr/>
        <p:txBody>
          <a:bodyPr/>
          <a:lstStyle/>
          <a:p>
            <a:r>
              <a:rPr lang="en-US" dirty="0" smtClean="0"/>
              <a:t>“When </a:t>
            </a:r>
            <a:r>
              <a:rPr lang="en-US" dirty="0"/>
              <a:t>all is said and done, a student offered an educational program providing “merely more than </a:t>
            </a:r>
            <a:r>
              <a:rPr lang="en-US" i="1" dirty="0"/>
              <a:t>de </a:t>
            </a:r>
            <a:r>
              <a:rPr lang="en-US" i="1" dirty="0" err="1"/>
              <a:t>minimis</a:t>
            </a:r>
            <a:r>
              <a:rPr lang="en-US" dirty="0"/>
              <a:t>” progress from year to year can hardly be said to have been offered an education at all. </a:t>
            </a:r>
            <a:endParaRPr lang="en-US" dirty="0" smtClean="0"/>
          </a:p>
          <a:p>
            <a:r>
              <a:rPr lang="en-US" dirty="0" smtClean="0"/>
              <a:t>For </a:t>
            </a:r>
            <a:r>
              <a:rPr lang="en-US" dirty="0"/>
              <a:t>children with disabilities, receiving instruction that aims so low would be tantamount to “sitting idly ... awaiting the time when they were old enough to ‘drop out</a:t>
            </a:r>
            <a:r>
              <a:rPr lang="en-US" dirty="0" smtClean="0"/>
              <a:t>.’”</a:t>
            </a:r>
            <a:endParaRPr lang="en-US" dirty="0"/>
          </a:p>
        </p:txBody>
      </p:sp>
    </p:spTree>
    <p:extLst>
      <p:ext uri="{BB962C8B-B14F-4D97-AF65-F5344CB8AC3E}">
        <p14:creationId xmlns:p14="http://schemas.microsoft.com/office/powerpoint/2010/main" val="3080358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Additional Excerpts </a:t>
            </a:r>
            <a:r>
              <a:rPr lang="en-US" dirty="0"/>
              <a:t>from the Ruling</a:t>
            </a:r>
          </a:p>
        </p:txBody>
      </p:sp>
      <p:sp>
        <p:nvSpPr>
          <p:cNvPr id="3" name="Content Placeholder 2"/>
          <p:cNvSpPr>
            <a:spLocks noGrp="1"/>
          </p:cNvSpPr>
          <p:nvPr>
            <p:ph idx="1"/>
          </p:nvPr>
        </p:nvSpPr>
        <p:spPr/>
        <p:txBody>
          <a:bodyPr/>
          <a:lstStyle/>
          <a:p>
            <a:r>
              <a:rPr lang="en-US" dirty="0" smtClean="0"/>
              <a:t>“We </a:t>
            </a:r>
            <a:r>
              <a:rPr lang="en-US" dirty="0"/>
              <a:t>will not attempt to elaborate on what “appropriate” progress will look like from case to case. It is in the nature of the [special education law] and the standard we adopt to resist such an effort: The adequacy of a given IEP turns on the unique circumstances of the child for whom it was created</a:t>
            </a:r>
            <a:r>
              <a:rPr lang="en-US" dirty="0" smtClean="0"/>
              <a:t>.”</a:t>
            </a:r>
            <a:endParaRPr lang="en-US" dirty="0"/>
          </a:p>
        </p:txBody>
      </p:sp>
    </p:spTree>
    <p:extLst>
      <p:ext uri="{BB962C8B-B14F-4D97-AF65-F5344CB8AC3E}">
        <p14:creationId xmlns:p14="http://schemas.microsoft.com/office/powerpoint/2010/main" val="387581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Practical Implications</a:t>
            </a:r>
            <a:endParaRPr lang="en-US" dirty="0"/>
          </a:p>
        </p:txBody>
      </p:sp>
      <p:sp>
        <p:nvSpPr>
          <p:cNvPr id="3" name="Content Placeholder 2"/>
          <p:cNvSpPr>
            <a:spLocks noGrp="1"/>
          </p:cNvSpPr>
          <p:nvPr>
            <p:ph idx="1"/>
          </p:nvPr>
        </p:nvSpPr>
        <p:spPr/>
        <p:txBody>
          <a:bodyPr>
            <a:normAutofit fontScale="92500"/>
          </a:bodyPr>
          <a:lstStyle/>
          <a:p>
            <a:r>
              <a:rPr lang="en-US" dirty="0" smtClean="0"/>
              <a:t>Realistic, rigorous but achievable goals that represent legitimate progress should be written in the IEP</a:t>
            </a:r>
          </a:p>
          <a:p>
            <a:r>
              <a:rPr lang="en-US" dirty="0" smtClean="0"/>
              <a:t>The same goals should not appear year after year </a:t>
            </a:r>
          </a:p>
          <a:p>
            <a:r>
              <a:rPr lang="en-US" dirty="0" smtClean="0"/>
              <a:t>Progress should be monitored</a:t>
            </a:r>
          </a:p>
          <a:p>
            <a:r>
              <a:rPr lang="en-US" dirty="0" smtClean="0"/>
              <a:t>If progress is not being made something (pro active) should be done to make progress achievable</a:t>
            </a:r>
          </a:p>
          <a:p>
            <a:r>
              <a:rPr lang="en-US" dirty="0" smtClean="0"/>
              <a:t>Outcomes and progress should be documented and reported </a:t>
            </a:r>
            <a:endParaRPr lang="en-US" dirty="0"/>
          </a:p>
        </p:txBody>
      </p:sp>
    </p:spTree>
    <p:extLst>
      <p:ext uri="{BB962C8B-B14F-4D97-AF65-F5344CB8AC3E}">
        <p14:creationId xmlns:p14="http://schemas.microsoft.com/office/powerpoint/2010/main" val="563396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Rescinding of Federal Documents</a:t>
            </a:r>
            <a:endParaRPr lang="en-US" dirty="0"/>
          </a:p>
        </p:txBody>
      </p:sp>
      <p:sp>
        <p:nvSpPr>
          <p:cNvPr id="3" name="Content Placeholder 2"/>
          <p:cNvSpPr>
            <a:spLocks noGrp="1"/>
          </p:cNvSpPr>
          <p:nvPr>
            <p:ph idx="1"/>
          </p:nvPr>
        </p:nvSpPr>
        <p:spPr/>
        <p:txBody>
          <a:bodyPr/>
          <a:lstStyle/>
          <a:p>
            <a:r>
              <a:rPr lang="en-US" dirty="0"/>
              <a:t>The </a:t>
            </a:r>
            <a:r>
              <a:rPr lang="en-US" dirty="0" smtClean="0"/>
              <a:t>US DOE phased </a:t>
            </a:r>
            <a:r>
              <a:rPr lang="en-US" dirty="0"/>
              <a:t>out 72 policy guidance documents </a:t>
            </a:r>
            <a:r>
              <a:rPr lang="en-US" dirty="0" smtClean="0"/>
              <a:t>in October 2017 that </a:t>
            </a:r>
            <a:r>
              <a:rPr lang="en-US" dirty="0"/>
              <a:t>clarified the rights of disabled </a:t>
            </a:r>
            <a:r>
              <a:rPr lang="en-US" dirty="0" smtClean="0"/>
              <a:t>students</a:t>
            </a:r>
          </a:p>
          <a:p>
            <a:r>
              <a:rPr lang="en-US" dirty="0" smtClean="0"/>
              <a:t>The list </a:t>
            </a:r>
            <a:r>
              <a:rPr lang="en-US" dirty="0"/>
              <a:t>of the 72 documents and the department's explanation for why they were </a:t>
            </a:r>
            <a:r>
              <a:rPr lang="en-US" dirty="0" smtClean="0"/>
              <a:t>cut is available online.</a:t>
            </a:r>
            <a:endParaRPr lang="en-US" dirty="0"/>
          </a:p>
          <a:p>
            <a:r>
              <a:rPr lang="en-US" dirty="0">
                <a:hlinkClick r:id="rId2"/>
              </a:rPr>
              <a:t>http://apps.washingtonpost.com/g/documents/local/the-education-department-rescinded-72-policy-documents-heres-why/2606</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963052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137" y="-1"/>
            <a:ext cx="7153291" cy="7035249"/>
          </a:xfrm>
          <a:prstGeom prst="rect">
            <a:avLst/>
          </a:prstGeom>
        </p:spPr>
      </p:pic>
    </p:spTree>
    <p:extLst>
      <p:ext uri="{BB962C8B-B14F-4D97-AF65-F5344CB8AC3E}">
        <p14:creationId xmlns:p14="http://schemas.microsoft.com/office/powerpoint/2010/main" val="276348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5710" y="2843088"/>
            <a:ext cx="3383280" cy="877824"/>
          </a:xfrm>
        </p:spPr>
        <p:txBody>
          <a:bodyPr>
            <a:normAutofit/>
          </a:bodyPr>
          <a:lstStyle/>
          <a:p>
            <a:r>
              <a:rPr lang="en-US" sz="3600" dirty="0" smtClean="0"/>
              <a:t>Questions ?</a:t>
            </a:r>
            <a:endParaRPr lang="en-US" sz="3600"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1353" y="1543033"/>
            <a:ext cx="3895594" cy="4835321"/>
          </a:xfrm>
        </p:spPr>
      </p:pic>
    </p:spTree>
    <p:extLst>
      <p:ext uri="{BB962C8B-B14F-4D97-AF65-F5344CB8AC3E}">
        <p14:creationId xmlns:p14="http://schemas.microsoft.com/office/powerpoint/2010/main" val="220567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71" y="751114"/>
            <a:ext cx="8229600" cy="1066800"/>
          </a:xfrm>
        </p:spPr>
        <p:txBody>
          <a:bodyPr/>
          <a:lstStyle/>
          <a:p>
            <a:r>
              <a:rPr lang="en-US" dirty="0" smtClean="0"/>
              <a:t>Disclaimer Slide</a:t>
            </a:r>
            <a:endParaRPr lang="en-US" dirty="0"/>
          </a:p>
        </p:txBody>
      </p:sp>
      <p:sp>
        <p:nvSpPr>
          <p:cNvPr id="3" name="Content Placeholder 2"/>
          <p:cNvSpPr>
            <a:spLocks noGrp="1"/>
          </p:cNvSpPr>
          <p:nvPr>
            <p:ph idx="1"/>
          </p:nvPr>
        </p:nvSpPr>
        <p:spPr>
          <a:xfrm>
            <a:off x="457200" y="1828800"/>
            <a:ext cx="8229600" cy="4745736"/>
          </a:xfrm>
        </p:spPr>
        <p:txBody>
          <a:bodyPr>
            <a:noAutofit/>
          </a:bodyPr>
          <a:lstStyle/>
          <a:p>
            <a:pPr marL="1588" indent="17463">
              <a:lnSpc>
                <a:spcPct val="200000"/>
              </a:lnSpc>
              <a:buFont typeface="Wingdings 2" panose="05020102010507070707" pitchFamily="18" charset="2"/>
              <a:buNone/>
              <a:defRPr/>
            </a:pPr>
            <a:r>
              <a:rPr lang="en-US" sz="2000" dirty="0"/>
              <a:t>The presenters have no relevant financial </a:t>
            </a:r>
            <a:r>
              <a:rPr lang="en-US" sz="2000" dirty="0" smtClean="0"/>
              <a:t>relationship(s</a:t>
            </a:r>
            <a:r>
              <a:rPr lang="en-US" sz="2000" dirty="0"/>
              <a:t>) within the products or services described, reviewed, evaluated or compared in this presentation</a:t>
            </a:r>
            <a:r>
              <a:rPr lang="en-US" sz="2000" dirty="0" smtClean="0"/>
              <a:t>.</a:t>
            </a:r>
          </a:p>
          <a:p>
            <a:pPr marL="1588" indent="17463">
              <a:lnSpc>
                <a:spcPct val="200000"/>
              </a:lnSpc>
              <a:buFont typeface="Wingdings 2" panose="05020102010507070707" pitchFamily="18" charset="2"/>
              <a:buNone/>
              <a:defRPr/>
            </a:pPr>
            <a:r>
              <a:rPr lang="en-US" sz="2000" dirty="0" smtClean="0"/>
              <a:t>The presenters have nonfinancial relationships to disclose as members of the SEACDC. Perry Flynn serves on the ASHA BOD, Marie Ireland will begin a term on the ASHA BOD in January 2018, Verna </a:t>
            </a:r>
            <a:r>
              <a:rPr lang="en-US" sz="2000" dirty="0" err="1" smtClean="0"/>
              <a:t>Chinen</a:t>
            </a:r>
            <a:r>
              <a:rPr lang="en-US" sz="2000" dirty="0" smtClean="0"/>
              <a:t> is a member of ASHA’s School Issues Advisory Board.</a:t>
            </a:r>
            <a:endParaRPr lang="en-US" sz="2000" dirty="0"/>
          </a:p>
        </p:txBody>
      </p:sp>
    </p:spTree>
    <p:extLst>
      <p:ext uri="{BB962C8B-B14F-4D97-AF65-F5344CB8AC3E}">
        <p14:creationId xmlns:p14="http://schemas.microsoft.com/office/powerpoint/2010/main" val="1415713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Issue #2 Compliance and Results Driven Accountability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211602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6"/>
          <p:cNvSpPr>
            <a:spLocks noGrp="1"/>
          </p:cNvSpPr>
          <p:nvPr>
            <p:ph type="title"/>
          </p:nvPr>
        </p:nvSpPr>
        <p:spPr>
          <a:xfrm>
            <a:off x="971549" y="1166789"/>
            <a:ext cx="4681362" cy="1371600"/>
          </a:xfrm>
        </p:spPr>
        <p:txBody>
          <a:bodyPr/>
          <a:lstStyle/>
          <a:p>
            <a:pPr eaLnBrk="1" hangingPunct="1"/>
            <a:r>
              <a:rPr lang="en-US" altLang="en-US" sz="2800" dirty="0"/>
              <a:t>When you’ve seen one state ~ </a:t>
            </a:r>
            <a:r>
              <a:rPr lang="en-US" altLang="en-US" sz="2800" dirty="0" smtClean="0"/>
              <a:t>you’ve </a:t>
            </a:r>
            <a:r>
              <a:rPr lang="en-US" altLang="en-US" sz="2800" dirty="0"/>
              <a:t>seen one state</a:t>
            </a:r>
          </a:p>
        </p:txBody>
      </p:sp>
      <p:pic>
        <p:nvPicPr>
          <p:cNvPr id="10" name="Picture Placeholder 9" descr="00399041.jpg"/>
          <p:cNvPicPr>
            <a:picLocks noGrp="1" noChangeAspect="1"/>
          </p:cNvPicPr>
          <p:nvPr>
            <p:ph type="pic" idx="1"/>
          </p:nvPr>
        </p:nvPicPr>
        <p:blipFill>
          <a:blip r:embed="rId2" cstate="print">
            <a:duotone>
              <a:prstClr val="black"/>
              <a:schemeClr val="accent3">
                <a:tint val="45000"/>
                <a:satMod val="400000"/>
              </a:schemeClr>
            </a:duotone>
          </a:blip>
          <a:srcRect l="11905" r="11905"/>
          <a:stretch>
            <a:fillRect/>
          </a:stretch>
        </p:blipFill>
        <p:spPr/>
      </p:pic>
      <p:sp>
        <p:nvSpPr>
          <p:cNvPr id="9" name="Text Placeholder 8"/>
          <p:cNvSpPr>
            <a:spLocks noGrp="1"/>
          </p:cNvSpPr>
          <p:nvPr>
            <p:ph type="body" sz="half" idx="2"/>
          </p:nvPr>
        </p:nvSpPr>
        <p:spPr>
          <a:xfrm>
            <a:off x="5539771" y="1053778"/>
            <a:ext cx="3139472" cy="4493842"/>
          </a:xfrm>
        </p:spPr>
        <p:txBody>
          <a:bodyPr>
            <a:noAutofit/>
          </a:bodyPr>
          <a:lstStyle/>
          <a:p>
            <a:pPr eaLnBrk="1" fontAlgn="auto" hangingPunct="1">
              <a:lnSpc>
                <a:spcPct val="150000"/>
              </a:lnSpc>
              <a:defRPr/>
            </a:pPr>
            <a:r>
              <a:rPr lang="en-US" sz="2800" dirty="0"/>
              <a:t>Professionals must be aware of differences and follow state and local requirements to remain in compliance.</a:t>
            </a:r>
          </a:p>
        </p:txBody>
      </p:sp>
    </p:spTree>
    <p:extLst>
      <p:ext uri="{BB962C8B-B14F-4D97-AF65-F5344CB8AC3E}">
        <p14:creationId xmlns:p14="http://schemas.microsoft.com/office/powerpoint/2010/main" val="22617375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72800"/>
            <a:ext cx="8229600" cy="1066800"/>
          </a:xfrm>
        </p:spPr>
        <p:txBody>
          <a:bodyPr/>
          <a:lstStyle/>
          <a:p>
            <a:r>
              <a:rPr lang="en-US" b="1" dirty="0"/>
              <a:t>Compliance </a:t>
            </a:r>
            <a:r>
              <a:rPr lang="en-US" b="1" dirty="0" smtClean="0"/>
              <a:t>Topics</a:t>
            </a:r>
            <a:endParaRPr lang="en-US" dirty="0"/>
          </a:p>
        </p:txBody>
      </p:sp>
      <p:sp>
        <p:nvSpPr>
          <p:cNvPr id="5" name="Content Placeholder 4"/>
          <p:cNvSpPr>
            <a:spLocks noGrp="1"/>
          </p:cNvSpPr>
          <p:nvPr>
            <p:ph idx="1"/>
          </p:nvPr>
        </p:nvSpPr>
        <p:spPr>
          <a:xfrm>
            <a:off x="577381" y="1932234"/>
            <a:ext cx="8070308" cy="4552553"/>
          </a:xfrm>
        </p:spPr>
        <p:txBody>
          <a:bodyPr>
            <a:noAutofit/>
          </a:bodyPr>
          <a:lstStyle/>
          <a:p>
            <a:r>
              <a:rPr lang="en-US" sz="3600" dirty="0"/>
              <a:t>F</a:t>
            </a:r>
            <a:r>
              <a:rPr lang="en-US" sz="3600" dirty="0" smtClean="0"/>
              <a:t>ederal</a:t>
            </a:r>
            <a:r>
              <a:rPr lang="en-US" sz="3600" dirty="0"/>
              <a:t>, state, and local </a:t>
            </a:r>
            <a:r>
              <a:rPr lang="en-US" sz="3600" dirty="0" smtClean="0"/>
              <a:t>regulations must be followed</a:t>
            </a:r>
          </a:p>
          <a:p>
            <a:r>
              <a:rPr lang="en-US" sz="3600" dirty="0" smtClean="0"/>
              <a:t>B</a:t>
            </a:r>
            <a:r>
              <a:rPr lang="en-US" sz="3600" dirty="0" smtClean="0">
                <a:solidFill>
                  <a:schemeClr val="tx1"/>
                </a:solidFill>
                <a:effectLst/>
              </a:rPr>
              <a:t>e </a:t>
            </a:r>
            <a:r>
              <a:rPr lang="en-US" sz="3600" dirty="0">
                <a:solidFill>
                  <a:schemeClr val="tx1"/>
                </a:solidFill>
                <a:effectLst/>
              </a:rPr>
              <a:t>aware of the current </a:t>
            </a:r>
            <a:r>
              <a:rPr lang="en-US" sz="3600" dirty="0" smtClean="0">
                <a:solidFill>
                  <a:schemeClr val="tx1"/>
                </a:solidFill>
                <a:effectLst/>
              </a:rPr>
              <a:t>issues</a:t>
            </a:r>
          </a:p>
          <a:p>
            <a:r>
              <a:rPr lang="en-US" sz="3600" dirty="0"/>
              <a:t>K</a:t>
            </a:r>
            <a:r>
              <a:rPr lang="en-US" sz="3600" dirty="0" smtClean="0">
                <a:solidFill>
                  <a:schemeClr val="tx1"/>
                </a:solidFill>
                <a:effectLst/>
              </a:rPr>
              <a:t>now </a:t>
            </a:r>
            <a:r>
              <a:rPr lang="en-US" sz="3600" dirty="0">
                <a:solidFill>
                  <a:schemeClr val="tx1"/>
                </a:solidFill>
                <a:effectLst/>
              </a:rPr>
              <a:t>the resources </a:t>
            </a:r>
            <a:r>
              <a:rPr lang="en-US" sz="3600" dirty="0" smtClean="0">
                <a:solidFill>
                  <a:schemeClr val="tx1"/>
                </a:solidFill>
                <a:effectLst/>
              </a:rPr>
              <a:t>available in your state </a:t>
            </a:r>
            <a:r>
              <a:rPr lang="en-US" sz="3600" dirty="0" smtClean="0"/>
              <a:t>as well as</a:t>
            </a:r>
            <a:r>
              <a:rPr lang="en-US" sz="3600" dirty="0" smtClean="0">
                <a:solidFill>
                  <a:schemeClr val="tx1"/>
                </a:solidFill>
                <a:effectLst/>
              </a:rPr>
              <a:t> SEACDC</a:t>
            </a:r>
            <a:endParaRPr lang="en-US" sz="3600" dirty="0"/>
          </a:p>
          <a:p>
            <a:r>
              <a:rPr lang="en-US" sz="3600" dirty="0" smtClean="0"/>
              <a:t>Understand where to go for reliable information</a:t>
            </a:r>
            <a:endParaRPr lang="en-US" sz="2800" dirty="0" smtClean="0">
              <a:solidFill>
                <a:schemeClr val="tx1"/>
              </a:solidFill>
              <a:effectLst/>
            </a:endParaRPr>
          </a:p>
          <a:p>
            <a:endParaRPr lang="en-US" sz="1600" dirty="0">
              <a:solidFill>
                <a:schemeClr val="tx1"/>
              </a:solidFill>
            </a:endParaRPr>
          </a:p>
        </p:txBody>
      </p:sp>
    </p:spTree>
    <p:extLst>
      <p:ext uri="{BB962C8B-B14F-4D97-AF65-F5344CB8AC3E}">
        <p14:creationId xmlns:p14="http://schemas.microsoft.com/office/powerpoint/2010/main" val="36531671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10681"/>
            <a:ext cx="8229600" cy="1066800"/>
          </a:xfrm>
        </p:spPr>
        <p:txBody>
          <a:bodyPr/>
          <a:lstStyle/>
          <a:p>
            <a:r>
              <a:rPr lang="en-US" b="1" dirty="0"/>
              <a:t>Compliance </a:t>
            </a:r>
            <a:r>
              <a:rPr lang="en-US" b="1" dirty="0" smtClean="0"/>
              <a:t>Topics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70116953"/>
              </p:ext>
            </p:extLst>
          </p:nvPr>
        </p:nvGraphicFramePr>
        <p:xfrm>
          <a:off x="0" y="1886857"/>
          <a:ext cx="9132633" cy="4675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1959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Documenting Student Outcomes</a:t>
            </a:r>
            <a:endParaRPr lang="en-US" dirty="0"/>
          </a:p>
        </p:txBody>
      </p:sp>
      <p:sp>
        <p:nvSpPr>
          <p:cNvPr id="3" name="Content Placeholder 2"/>
          <p:cNvSpPr>
            <a:spLocks noGrp="1"/>
          </p:cNvSpPr>
          <p:nvPr>
            <p:ph idx="1"/>
          </p:nvPr>
        </p:nvSpPr>
        <p:spPr/>
        <p:txBody>
          <a:bodyPr>
            <a:normAutofit lnSpcReduction="10000"/>
          </a:bodyPr>
          <a:lstStyle/>
          <a:p>
            <a:r>
              <a:rPr lang="en-US" dirty="0" smtClean="0"/>
              <a:t>State Performance Plan (SPP) </a:t>
            </a:r>
            <a:r>
              <a:rPr lang="en-US" dirty="0"/>
              <a:t>is a federally required plan that measures the state’s progress in implementing IDEA Part B. </a:t>
            </a:r>
            <a:endParaRPr lang="en-US" dirty="0" smtClean="0"/>
          </a:p>
          <a:p>
            <a:r>
              <a:rPr lang="en-US" dirty="0"/>
              <a:t>It sets targets for 17 indicators of progress for students with disabilities.</a:t>
            </a:r>
            <a:endParaRPr lang="en-US" dirty="0" smtClean="0"/>
          </a:p>
          <a:p>
            <a:r>
              <a:rPr lang="en-US" dirty="0" smtClean="0"/>
              <a:t>The </a:t>
            </a:r>
            <a:r>
              <a:rPr lang="en-US" dirty="0"/>
              <a:t>APR reports progress in meetings SPP targets on an annual basis to the US Department of Education. </a:t>
            </a:r>
            <a:endParaRPr lang="en-US" dirty="0" smtClean="0"/>
          </a:p>
          <a:p>
            <a:r>
              <a:rPr lang="en-US" dirty="0">
                <a:hlinkClick r:id="rId2"/>
              </a:rPr>
              <a:t>https://www2.ed.gov/fund/data/report/idea/partbspap/index.html</a:t>
            </a:r>
            <a:endParaRPr lang="en-US" dirty="0"/>
          </a:p>
          <a:p>
            <a:pPr marL="109728" indent="0">
              <a:buNone/>
            </a:pPr>
            <a:endParaRPr lang="en-US" dirty="0"/>
          </a:p>
        </p:txBody>
      </p:sp>
    </p:spTree>
    <p:extLst>
      <p:ext uri="{BB962C8B-B14F-4D97-AF65-F5344CB8AC3E}">
        <p14:creationId xmlns:p14="http://schemas.microsoft.com/office/powerpoint/2010/main" val="20410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72" y="838200"/>
            <a:ext cx="8229600" cy="1066800"/>
          </a:xfrm>
        </p:spPr>
        <p:txBody>
          <a:bodyPr>
            <a:normAutofit/>
          </a:bodyPr>
          <a:lstStyle/>
          <a:p>
            <a:r>
              <a:rPr lang="en-US" dirty="0" smtClean="0"/>
              <a:t>Examples of Outcome Data</a:t>
            </a:r>
            <a:endParaRPr lang="en-US" dirty="0"/>
          </a:p>
        </p:txBody>
      </p:sp>
      <p:sp>
        <p:nvSpPr>
          <p:cNvPr id="3" name="Content Placeholder 2"/>
          <p:cNvSpPr>
            <a:spLocks noGrp="1"/>
          </p:cNvSpPr>
          <p:nvPr>
            <p:ph idx="1"/>
          </p:nvPr>
        </p:nvSpPr>
        <p:spPr>
          <a:xfrm>
            <a:off x="457200" y="1872343"/>
            <a:ext cx="8229600" cy="4702193"/>
          </a:xfrm>
        </p:spPr>
        <p:txBody>
          <a:bodyPr>
            <a:noAutofit/>
          </a:bodyPr>
          <a:lstStyle/>
          <a:p>
            <a:r>
              <a:rPr lang="en-US" sz="2400" dirty="0"/>
              <a:t>Indicator 1 — Improving graduation rates for students with disabilities </a:t>
            </a:r>
            <a:endParaRPr lang="en-US" sz="2400" dirty="0" smtClean="0"/>
          </a:p>
          <a:p>
            <a:r>
              <a:rPr lang="en-US" sz="2400" dirty="0" smtClean="0"/>
              <a:t>Indicator </a:t>
            </a:r>
            <a:r>
              <a:rPr lang="en-US" sz="2400" dirty="0"/>
              <a:t>3 — Ensuring all students with disabilities participate in statewide or alternate assessments </a:t>
            </a:r>
            <a:endParaRPr lang="en-US" sz="2400" dirty="0" smtClean="0"/>
          </a:p>
          <a:p>
            <a:r>
              <a:rPr lang="en-US" sz="2400" dirty="0" smtClean="0"/>
              <a:t>Indicator </a:t>
            </a:r>
            <a:r>
              <a:rPr lang="en-US" sz="2400" dirty="0"/>
              <a:t>4 — Reducing suspension and expulsion rates for students with disabilities </a:t>
            </a:r>
            <a:endParaRPr lang="en-US" sz="2400" dirty="0" smtClean="0"/>
          </a:p>
          <a:p>
            <a:r>
              <a:rPr lang="en-US" sz="2400" dirty="0" smtClean="0"/>
              <a:t>Indicator </a:t>
            </a:r>
            <a:r>
              <a:rPr lang="en-US" sz="2400" dirty="0"/>
              <a:t>5 — Providing services for students with disabilities in the least restrictive environment. </a:t>
            </a:r>
            <a:endParaRPr lang="en-US" sz="2400" dirty="0" smtClean="0"/>
          </a:p>
          <a:p>
            <a:r>
              <a:rPr lang="en-US" sz="2400" dirty="0" smtClean="0"/>
              <a:t>Indicator </a:t>
            </a:r>
            <a:r>
              <a:rPr lang="en-US" sz="2400" dirty="0"/>
              <a:t>8 — Improving parent involvement in their child’s special education program </a:t>
            </a:r>
            <a:endParaRPr lang="en-US" sz="2400" dirty="0" smtClean="0"/>
          </a:p>
          <a:p>
            <a:r>
              <a:rPr lang="en-US" sz="2400" dirty="0" smtClean="0"/>
              <a:t>Indicator </a:t>
            </a:r>
            <a:r>
              <a:rPr lang="en-US" sz="2400" dirty="0"/>
              <a:t>10 — Reducing the number of students from other cultures in certain disability categories </a:t>
            </a:r>
            <a:endParaRPr lang="en-US" sz="2400" dirty="0" smtClean="0"/>
          </a:p>
        </p:txBody>
      </p:sp>
    </p:spTree>
    <p:extLst>
      <p:ext uri="{BB962C8B-B14F-4D97-AF65-F5344CB8AC3E}">
        <p14:creationId xmlns:p14="http://schemas.microsoft.com/office/powerpoint/2010/main" val="39946529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Medicaid Audits</a:t>
            </a:r>
            <a:endParaRPr lang="en-US" dirty="0"/>
          </a:p>
        </p:txBody>
      </p:sp>
      <p:sp>
        <p:nvSpPr>
          <p:cNvPr id="3" name="Content Placeholder 2"/>
          <p:cNvSpPr>
            <a:spLocks noGrp="1"/>
          </p:cNvSpPr>
          <p:nvPr>
            <p:ph idx="1"/>
          </p:nvPr>
        </p:nvSpPr>
        <p:spPr>
          <a:xfrm>
            <a:off x="457200" y="2249424"/>
            <a:ext cx="8229600" cy="4608576"/>
          </a:xfrm>
        </p:spPr>
        <p:txBody>
          <a:bodyPr>
            <a:normAutofit/>
          </a:bodyPr>
          <a:lstStyle/>
          <a:p>
            <a:r>
              <a:rPr lang="en-US" dirty="0" smtClean="0"/>
              <a:t>Medicaid requires compliance with data collection and service delivery</a:t>
            </a:r>
          </a:p>
          <a:p>
            <a:r>
              <a:rPr lang="en-US" dirty="0" smtClean="0"/>
              <a:t>Medicaid makes up some of the gap from underfunded IDEA (~17%)  </a:t>
            </a:r>
          </a:p>
          <a:p>
            <a:r>
              <a:rPr lang="en-US" dirty="0" smtClean="0"/>
              <a:t>Supports for SLPs</a:t>
            </a:r>
          </a:p>
          <a:p>
            <a:pPr lvl="1"/>
            <a:r>
              <a:rPr lang="en-US" dirty="0" smtClean="0"/>
              <a:t>ASHA Medicaid Toolkit</a:t>
            </a:r>
          </a:p>
          <a:p>
            <a:pPr lvl="1"/>
            <a:r>
              <a:rPr lang="en-US" dirty="0" smtClean="0"/>
              <a:t>ASHA Medicaid Committee Presentations and Posters</a:t>
            </a:r>
            <a:endParaRPr lang="en-US" dirty="0"/>
          </a:p>
          <a:p>
            <a:pPr lvl="1"/>
            <a:r>
              <a:rPr lang="en-US" dirty="0" smtClean="0"/>
              <a:t>Self Audit Tools</a:t>
            </a:r>
          </a:p>
          <a:p>
            <a:endParaRPr lang="en-US" dirty="0"/>
          </a:p>
          <a:p>
            <a:endParaRPr lang="en-US" dirty="0" smtClean="0"/>
          </a:p>
          <a:p>
            <a:endParaRPr lang="en-US" dirty="0"/>
          </a:p>
        </p:txBody>
      </p:sp>
    </p:spTree>
    <p:extLst>
      <p:ext uri="{BB962C8B-B14F-4D97-AF65-F5344CB8AC3E}">
        <p14:creationId xmlns:p14="http://schemas.microsoft.com/office/powerpoint/2010/main" val="12556792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699" y="792271"/>
            <a:ext cx="8229600" cy="1066800"/>
          </a:xfrm>
        </p:spPr>
        <p:txBody>
          <a:bodyPr/>
          <a:lstStyle/>
          <a:p>
            <a:r>
              <a:rPr lang="en-US" dirty="0" smtClean="0"/>
              <a:t>Medicaid Self Audit Tool</a:t>
            </a:r>
            <a:endParaRPr lang="en-US" dirty="0"/>
          </a:p>
        </p:txBody>
      </p:sp>
      <p:sp>
        <p:nvSpPr>
          <p:cNvPr id="4" name="Content Placeholder 3"/>
          <p:cNvSpPr>
            <a:spLocks noGrp="1"/>
          </p:cNvSpPr>
          <p:nvPr>
            <p:ph sz="half" idx="1"/>
          </p:nvPr>
        </p:nvSpPr>
        <p:spPr/>
        <p:txBody>
          <a:bodyPr/>
          <a:lstStyle/>
          <a:p>
            <a:r>
              <a:rPr lang="en-US" sz="3200" dirty="0" smtClean="0"/>
              <a:t>Explains requirements</a:t>
            </a:r>
          </a:p>
          <a:p>
            <a:r>
              <a:rPr lang="en-US" sz="3200" dirty="0" smtClean="0"/>
              <a:t>Provides checklist</a:t>
            </a:r>
          </a:p>
          <a:p>
            <a:r>
              <a:rPr lang="en-US" sz="3200" dirty="0" smtClean="0"/>
              <a:t>Links to samples</a:t>
            </a:r>
          </a:p>
          <a:p>
            <a:r>
              <a:rPr lang="en-US" sz="3200" dirty="0" smtClean="0"/>
              <a:t>References to tools</a:t>
            </a:r>
          </a:p>
          <a:p>
            <a:r>
              <a:rPr lang="en-US" sz="3200" dirty="0" smtClean="0"/>
              <a:t>PDF Handout</a:t>
            </a:r>
          </a:p>
          <a:p>
            <a:endParaRPr lang="en-US" dirty="0"/>
          </a:p>
        </p:txBody>
      </p:sp>
      <p:sp>
        <p:nvSpPr>
          <p:cNvPr id="5" name="Content Placeholder 4"/>
          <p:cNvSpPr>
            <a:spLocks noGrp="1"/>
          </p:cNvSpPr>
          <p:nvPr>
            <p:ph sz="half" idx="2"/>
          </p:nvPr>
        </p:nvSpPr>
        <p:spPr/>
        <p:txBody>
          <a:bodyPr/>
          <a:lstStyle/>
          <a:p>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347" t="23214" r="34599" b="10577"/>
          <a:stretch/>
        </p:blipFill>
        <p:spPr bwMode="auto">
          <a:xfrm rot="569117">
            <a:off x="4956458" y="2106771"/>
            <a:ext cx="3430341" cy="4247091"/>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50673429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96" y="717115"/>
            <a:ext cx="8229600" cy="1066800"/>
          </a:xfrm>
        </p:spPr>
        <p:txBody>
          <a:bodyPr>
            <a:normAutofit fontScale="90000"/>
          </a:bodyPr>
          <a:lstStyle/>
          <a:p>
            <a:r>
              <a:rPr lang="en-US" dirty="0" smtClean="0"/>
              <a:t>ASHA Medicaid Committee Resources</a:t>
            </a:r>
            <a:endParaRPr lang="en-US" dirty="0"/>
          </a:p>
        </p:txBody>
      </p:sp>
      <p:sp>
        <p:nvSpPr>
          <p:cNvPr id="3" name="Content Placeholder 2"/>
          <p:cNvSpPr>
            <a:spLocks noGrp="1"/>
          </p:cNvSpPr>
          <p:nvPr>
            <p:ph idx="1"/>
          </p:nvPr>
        </p:nvSpPr>
        <p:spPr>
          <a:xfrm>
            <a:off x="407403" y="2276189"/>
            <a:ext cx="8010395" cy="4049483"/>
          </a:xfrm>
        </p:spPr>
        <p:txBody>
          <a:bodyPr>
            <a:normAutofit/>
          </a:bodyPr>
          <a:lstStyle/>
          <a:p>
            <a:r>
              <a:rPr lang="en-US" sz="3200" dirty="0" smtClean="0">
                <a:hlinkClick r:id="rId2"/>
              </a:rPr>
              <a:t>Preparing </a:t>
            </a:r>
            <a:r>
              <a:rPr lang="en-US" sz="3200" dirty="0">
                <a:hlinkClick r:id="rId2"/>
              </a:rPr>
              <a:t>for a Medicaid Audit in Schools </a:t>
            </a:r>
            <a:r>
              <a:rPr lang="en-US" sz="3200" dirty="0" smtClean="0"/>
              <a:t>(PDF tool)</a:t>
            </a:r>
          </a:p>
          <a:p>
            <a:r>
              <a:rPr lang="en-US" sz="3200" dirty="0" smtClean="0"/>
              <a:t>Embracing Healthy Professional Habits (2015 ASHA Poster)</a:t>
            </a:r>
            <a:endParaRPr lang="en-US" sz="3200" dirty="0"/>
          </a:p>
          <a:p>
            <a:r>
              <a:rPr lang="en-US" sz="3200" dirty="0" smtClean="0"/>
              <a:t>Medicaid </a:t>
            </a:r>
            <a:r>
              <a:rPr lang="en-US" sz="3200" dirty="0"/>
              <a:t>Experts Provide Answers to Questions: </a:t>
            </a:r>
            <a:r>
              <a:rPr lang="en-US" sz="3200" dirty="0" smtClean="0"/>
              <a:t>What </a:t>
            </a:r>
            <a:r>
              <a:rPr lang="en-US" sz="3200" dirty="0"/>
              <a:t>Everyday Leaders Need to </a:t>
            </a:r>
            <a:r>
              <a:rPr lang="en-US" sz="3200" dirty="0" smtClean="0"/>
              <a:t>Know (2016 ASHA Poster)</a:t>
            </a:r>
            <a:endParaRPr lang="en-US" sz="3200" dirty="0"/>
          </a:p>
          <a:p>
            <a:endParaRPr lang="en-US" dirty="0"/>
          </a:p>
        </p:txBody>
      </p:sp>
    </p:spTree>
    <p:extLst>
      <p:ext uri="{BB962C8B-B14F-4D97-AF65-F5344CB8AC3E}">
        <p14:creationId xmlns:p14="http://schemas.microsoft.com/office/powerpoint/2010/main" val="1148577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110" t="18511" r="2427" b="3329"/>
          <a:stretch/>
        </p:blipFill>
        <p:spPr bwMode="auto">
          <a:xfrm>
            <a:off x="-550834" y="1064711"/>
            <a:ext cx="10095667" cy="50605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873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07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SEACDC</a:t>
            </a:r>
            <a:endParaRPr lang="en-US" dirty="0"/>
          </a:p>
        </p:txBody>
      </p:sp>
      <p:sp>
        <p:nvSpPr>
          <p:cNvPr id="3" name="Content Placeholder 2"/>
          <p:cNvSpPr>
            <a:spLocks noGrp="1"/>
          </p:cNvSpPr>
          <p:nvPr>
            <p:ph idx="1"/>
          </p:nvPr>
        </p:nvSpPr>
        <p:spPr>
          <a:xfrm>
            <a:off x="563899" y="2165143"/>
            <a:ext cx="7892512" cy="3318936"/>
          </a:xfrm>
        </p:spPr>
        <p:txBody>
          <a:bodyPr>
            <a:noAutofit/>
          </a:bodyPr>
          <a:lstStyle/>
          <a:p>
            <a:pPr>
              <a:lnSpc>
                <a:spcPct val="150000"/>
              </a:lnSpc>
              <a:spcBef>
                <a:spcPts val="0"/>
              </a:spcBef>
            </a:pPr>
            <a:r>
              <a:rPr lang="en-US" altLang="en-US" sz="2400" dirty="0" smtClean="0">
                <a:solidFill>
                  <a:schemeClr val="tx1"/>
                </a:solidFill>
                <a:effectLst/>
              </a:rPr>
              <a:t>Consultants </a:t>
            </a:r>
            <a:r>
              <a:rPr lang="en-US" altLang="en-US" sz="2400" dirty="0">
                <a:solidFill>
                  <a:schemeClr val="tx1"/>
                </a:solidFill>
                <a:effectLst/>
              </a:rPr>
              <a:t>working to support speech-language and hearing professionals in schools since ~1939</a:t>
            </a:r>
          </a:p>
          <a:p>
            <a:pPr>
              <a:lnSpc>
                <a:spcPct val="150000"/>
              </a:lnSpc>
              <a:spcBef>
                <a:spcPts val="0"/>
              </a:spcBef>
            </a:pPr>
            <a:r>
              <a:rPr lang="en-US" altLang="en-US" sz="2400" dirty="0">
                <a:solidFill>
                  <a:schemeClr val="tx1"/>
                </a:solidFill>
                <a:effectLst/>
              </a:rPr>
              <a:t>Members from across the USA</a:t>
            </a:r>
          </a:p>
          <a:p>
            <a:pPr>
              <a:lnSpc>
                <a:spcPct val="150000"/>
              </a:lnSpc>
              <a:spcBef>
                <a:spcPts val="0"/>
              </a:spcBef>
            </a:pPr>
            <a:r>
              <a:rPr lang="en-US" altLang="en-US" sz="2400" dirty="0">
                <a:solidFill>
                  <a:schemeClr val="tx1"/>
                </a:solidFill>
                <a:effectLst/>
              </a:rPr>
              <a:t>Share information and network to improve services</a:t>
            </a:r>
          </a:p>
          <a:p>
            <a:pPr>
              <a:lnSpc>
                <a:spcPct val="150000"/>
              </a:lnSpc>
              <a:spcBef>
                <a:spcPts val="0"/>
              </a:spcBef>
            </a:pPr>
            <a:r>
              <a:rPr lang="en-US" altLang="en-US" sz="2400" dirty="0" smtClean="0">
                <a:solidFill>
                  <a:schemeClr val="tx1"/>
                </a:solidFill>
                <a:effectLst/>
              </a:rPr>
              <a:t>Collaborate </a:t>
            </a:r>
            <a:r>
              <a:rPr lang="en-US" altLang="en-US" sz="2400" dirty="0">
                <a:solidFill>
                  <a:schemeClr val="tx1"/>
                </a:solidFill>
                <a:effectLst/>
              </a:rPr>
              <a:t>with ASHA to address needs in school settings</a:t>
            </a:r>
          </a:p>
          <a:p>
            <a:pPr>
              <a:spcBef>
                <a:spcPts val="0"/>
              </a:spcBef>
            </a:pPr>
            <a:r>
              <a:rPr lang="en-US" altLang="en-US" sz="2400" dirty="0">
                <a:solidFill>
                  <a:schemeClr val="tx1"/>
                </a:solidFill>
                <a:effectLst/>
              </a:rPr>
              <a:t>Website provides links to regulations and guidance</a:t>
            </a:r>
          </a:p>
          <a:p>
            <a:endParaRPr lang="en-US" sz="1800" dirty="0">
              <a:solidFill>
                <a:schemeClr val="tx1"/>
              </a:solidFill>
            </a:endParaRPr>
          </a:p>
        </p:txBody>
      </p:sp>
      <p:sp>
        <p:nvSpPr>
          <p:cNvPr id="4" name="Rounded Rectangle 3"/>
          <p:cNvSpPr/>
          <p:nvPr/>
        </p:nvSpPr>
        <p:spPr>
          <a:xfrm>
            <a:off x="4931748" y="866653"/>
            <a:ext cx="3850084" cy="945397"/>
          </a:xfrm>
          <a:prstGeom prst="roundRect">
            <a:avLst/>
          </a:prstGeom>
          <a:solidFill>
            <a:schemeClr val="accent1">
              <a:alpha val="89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dirty="0"/>
              <a:t>http://www.seacdc.org/</a:t>
            </a:r>
          </a:p>
        </p:txBody>
      </p:sp>
    </p:spTree>
    <p:extLst>
      <p:ext uri="{BB962C8B-B14F-4D97-AF65-F5344CB8AC3E}">
        <p14:creationId xmlns:p14="http://schemas.microsoft.com/office/powerpoint/2010/main" val="408290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70" y="491647"/>
            <a:ext cx="8229600" cy="1066800"/>
          </a:xfrm>
        </p:spPr>
        <p:txBody>
          <a:bodyPr/>
          <a:lstStyle/>
          <a:p>
            <a:r>
              <a:rPr lang="en-US" dirty="0" smtClean="0"/>
              <a:t>A Letter about Make Up Services</a:t>
            </a:r>
            <a:endParaRPr lang="en-US" dirty="0"/>
          </a:p>
        </p:txBody>
      </p:sp>
      <p:sp>
        <p:nvSpPr>
          <p:cNvPr id="3" name="Content Placeholder 2"/>
          <p:cNvSpPr>
            <a:spLocks noGrp="1"/>
          </p:cNvSpPr>
          <p:nvPr>
            <p:ph idx="1"/>
          </p:nvPr>
        </p:nvSpPr>
        <p:spPr>
          <a:xfrm>
            <a:off x="212942" y="1515649"/>
            <a:ext cx="8727858" cy="5073041"/>
          </a:xfrm>
        </p:spPr>
        <p:txBody>
          <a:bodyPr>
            <a:normAutofit lnSpcReduction="10000"/>
          </a:bodyPr>
          <a:lstStyle/>
          <a:p>
            <a:pPr marL="0" indent="0" algn="ctr">
              <a:buNone/>
            </a:pPr>
            <a:r>
              <a:rPr lang="en-US" dirty="0" smtClean="0"/>
              <a:t>“ …encourage [schools] to </a:t>
            </a:r>
            <a:r>
              <a:rPr lang="en-US" b="1" u="sng" dirty="0" smtClean="0"/>
              <a:t>consider </a:t>
            </a:r>
            <a:r>
              <a:rPr lang="en-US" b="1" u="sng" dirty="0"/>
              <a:t>the </a:t>
            </a:r>
            <a:r>
              <a:rPr lang="en-US" b="1" u="sng" dirty="0" smtClean="0"/>
              <a:t>impact</a:t>
            </a:r>
            <a:r>
              <a:rPr lang="en-US" b="1" dirty="0" smtClean="0"/>
              <a:t> </a:t>
            </a:r>
            <a:r>
              <a:rPr lang="en-US" dirty="0" smtClean="0"/>
              <a:t>of </a:t>
            </a:r>
            <a:r>
              <a:rPr lang="en-US" dirty="0"/>
              <a:t>a provider’s absence or a child’s absence on the child’s progress and performance and determine how to ensure the continued provision of </a:t>
            </a:r>
            <a:r>
              <a:rPr lang="en-US" dirty="0">
                <a:hlinkClick r:id="rId2"/>
              </a:rPr>
              <a:t>FAPE</a:t>
            </a:r>
            <a:r>
              <a:rPr lang="en-US" dirty="0"/>
              <a:t> in order for the child to continue to progress and meet the annual goals in his or her IEP. Whether an interruption in services constitutes a denial of FAPE is an individual determination that must </a:t>
            </a:r>
            <a:r>
              <a:rPr lang="en-US" dirty="0" smtClean="0"/>
              <a:t>be </a:t>
            </a:r>
            <a:r>
              <a:rPr lang="en-US" b="1" u="sng" dirty="0"/>
              <a:t>made on a case-by-case basis</a:t>
            </a:r>
            <a:r>
              <a:rPr lang="en-US" dirty="0" smtClean="0"/>
              <a:t>.”</a:t>
            </a:r>
          </a:p>
          <a:p>
            <a:pPr marL="334963" indent="0" algn="ctr">
              <a:buNone/>
            </a:pPr>
            <a:endParaRPr lang="en-US" dirty="0" smtClean="0"/>
          </a:p>
          <a:p>
            <a:pPr marL="109728" indent="0">
              <a:buNone/>
            </a:pPr>
            <a:r>
              <a:rPr lang="en-US" sz="2400" dirty="0" smtClean="0">
                <a:hlinkClick r:id="rId3"/>
              </a:rPr>
              <a:t>http</a:t>
            </a:r>
            <a:r>
              <a:rPr lang="en-US" sz="2400" dirty="0">
                <a:hlinkClick r:id="rId3"/>
              </a:rPr>
              <a:t>://</a:t>
            </a:r>
            <a:r>
              <a:rPr lang="en-US" sz="2400" dirty="0" smtClean="0">
                <a:hlinkClick r:id="rId3"/>
              </a:rPr>
              <a:t>www2.ed.gov/policy/speced/guid/idea/letters/2007-1/clarke030807disability1q2007.pdf</a:t>
            </a:r>
            <a:r>
              <a:rPr lang="en-US" sz="2400" dirty="0" smtClean="0"/>
              <a:t>  </a:t>
            </a:r>
            <a:endParaRPr lang="en-US" sz="2400" dirty="0"/>
          </a:p>
          <a:p>
            <a:pPr lvl="1"/>
            <a:endParaRPr lang="en-US" dirty="0" smtClean="0"/>
          </a:p>
        </p:txBody>
      </p:sp>
    </p:spTree>
    <p:extLst>
      <p:ext uri="{BB962C8B-B14F-4D97-AF65-F5344CB8AC3E}">
        <p14:creationId xmlns:p14="http://schemas.microsoft.com/office/powerpoint/2010/main" val="4808362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Letter on Make Up Services</a:t>
            </a:r>
            <a:endParaRPr lang="en-US" dirty="0"/>
          </a:p>
        </p:txBody>
      </p:sp>
      <p:sp>
        <p:nvSpPr>
          <p:cNvPr id="3" name="Content Placeholder 2"/>
          <p:cNvSpPr>
            <a:spLocks noGrp="1"/>
          </p:cNvSpPr>
          <p:nvPr>
            <p:ph idx="1"/>
          </p:nvPr>
        </p:nvSpPr>
        <p:spPr/>
        <p:txBody>
          <a:bodyPr/>
          <a:lstStyle/>
          <a:p>
            <a:pPr marL="334963" indent="0" algn="ctr">
              <a:buNone/>
            </a:pPr>
            <a:r>
              <a:rPr lang="en-US" dirty="0" smtClean="0"/>
              <a:t>“…the </a:t>
            </a:r>
            <a:r>
              <a:rPr lang="en-US" dirty="0"/>
              <a:t>IEP Team must determine whether the child was denied educational benefit because of the disruption in educational services and whether compensatory education is needed to “make up” for the denial including addressing any skills that may have been </a:t>
            </a:r>
            <a:r>
              <a:rPr lang="en-US" dirty="0" smtClean="0"/>
              <a:t>lost…”</a:t>
            </a:r>
          </a:p>
          <a:p>
            <a:pPr marL="334963" indent="0" algn="ctr">
              <a:buNone/>
            </a:pPr>
            <a:endParaRPr lang="en-US" dirty="0"/>
          </a:p>
          <a:p>
            <a:pPr marL="109728" indent="0">
              <a:buNone/>
            </a:pPr>
            <a:r>
              <a:rPr lang="en-US" sz="2000" dirty="0">
                <a:hlinkClick r:id="rId2"/>
              </a:rPr>
              <a:t>https://www2.ed.gov/policy/speced/guid/idea/memosdcltrs/12-023414-il-pergament-makeup.pdf</a:t>
            </a:r>
            <a:endParaRPr lang="en-US" sz="2000" dirty="0"/>
          </a:p>
          <a:p>
            <a:endParaRPr lang="en-US" dirty="0"/>
          </a:p>
        </p:txBody>
      </p:sp>
    </p:spTree>
    <p:extLst>
      <p:ext uri="{BB962C8B-B14F-4D97-AF65-F5344CB8AC3E}">
        <p14:creationId xmlns:p14="http://schemas.microsoft.com/office/powerpoint/2010/main" val="35084733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96" y="754694"/>
            <a:ext cx="8229600" cy="1066800"/>
          </a:xfrm>
        </p:spPr>
        <p:txBody>
          <a:bodyPr/>
          <a:lstStyle/>
          <a:p>
            <a:r>
              <a:rPr lang="en-US" dirty="0" smtClean="0"/>
              <a:t>Make Up Services</a:t>
            </a:r>
            <a:endParaRPr lang="en-US" dirty="0"/>
          </a:p>
        </p:txBody>
      </p:sp>
      <p:sp>
        <p:nvSpPr>
          <p:cNvPr id="3" name="Content Placeholder 2"/>
          <p:cNvSpPr>
            <a:spLocks noGrp="1"/>
          </p:cNvSpPr>
          <p:nvPr>
            <p:ph idx="1"/>
          </p:nvPr>
        </p:nvSpPr>
        <p:spPr>
          <a:xfrm>
            <a:off x="457200" y="1778696"/>
            <a:ext cx="8229600" cy="4795840"/>
          </a:xfrm>
        </p:spPr>
        <p:txBody>
          <a:bodyPr/>
          <a:lstStyle/>
          <a:p>
            <a:r>
              <a:rPr lang="en-US" sz="3600" dirty="0"/>
              <a:t>State Perspective</a:t>
            </a:r>
          </a:p>
          <a:p>
            <a:pPr lvl="1"/>
            <a:r>
              <a:rPr lang="en-US" sz="3200" dirty="0"/>
              <a:t>Provision of FAPE (Free and appropriate public education) </a:t>
            </a:r>
          </a:p>
          <a:p>
            <a:pPr lvl="1"/>
            <a:r>
              <a:rPr lang="en-US" sz="3200" dirty="0"/>
              <a:t>In accordance with the IEP</a:t>
            </a:r>
          </a:p>
          <a:p>
            <a:r>
              <a:rPr lang="en-US" sz="3600" dirty="0"/>
              <a:t>Local Perspective</a:t>
            </a:r>
          </a:p>
          <a:p>
            <a:pPr lvl="1"/>
            <a:r>
              <a:rPr lang="en-US" sz="3200" dirty="0"/>
              <a:t>Risk Tolerance of LEA</a:t>
            </a:r>
          </a:p>
          <a:p>
            <a:pPr lvl="1"/>
            <a:r>
              <a:rPr lang="en-US" sz="3200" dirty="0"/>
              <a:t>Banking time in advance</a:t>
            </a:r>
          </a:p>
          <a:p>
            <a:endParaRPr lang="en-US" dirty="0"/>
          </a:p>
        </p:txBody>
      </p:sp>
    </p:spTree>
    <p:extLst>
      <p:ext uri="{BB962C8B-B14F-4D97-AF65-F5344CB8AC3E}">
        <p14:creationId xmlns:p14="http://schemas.microsoft.com/office/powerpoint/2010/main" val="3021718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2"/>
          </p:nvPr>
        </p:nvSpPr>
        <p:spPr/>
        <p:txBody>
          <a:bodyPr/>
          <a:lstStyle/>
          <a:p>
            <a:pPr algn="ctr"/>
            <a:r>
              <a:rPr lang="en-US" sz="4800" b="1" i="1" dirty="0"/>
              <a:t>“</a:t>
            </a:r>
            <a:r>
              <a:rPr lang="en-US" sz="4400" b="1" i="1" dirty="0"/>
              <a:t>If it isn’t written down it didn’t happen”</a:t>
            </a:r>
          </a:p>
          <a:p>
            <a:endParaRPr lang="en-US" dirty="0"/>
          </a:p>
        </p:txBody>
      </p:sp>
      <p:pic>
        <p:nvPicPr>
          <p:cNvPr id="3" name="Content Placeholder 2"/>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2791"/>
          <a:stretch/>
        </p:blipFill>
        <p:spPr>
          <a:xfrm>
            <a:off x="87683" y="1536364"/>
            <a:ext cx="5101052" cy="4375921"/>
          </a:xfrm>
        </p:spPr>
      </p:pic>
    </p:spTree>
    <p:extLst>
      <p:ext uri="{BB962C8B-B14F-4D97-AF65-F5344CB8AC3E}">
        <p14:creationId xmlns:p14="http://schemas.microsoft.com/office/powerpoint/2010/main" val="1109453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867427"/>
            <a:ext cx="8229600" cy="1066800"/>
          </a:xfrm>
        </p:spPr>
        <p:txBody>
          <a:bodyPr/>
          <a:lstStyle/>
          <a:p>
            <a:r>
              <a:rPr lang="en-US" dirty="0" smtClean="0"/>
              <a:t>Documentation</a:t>
            </a:r>
            <a:endParaRPr lang="en-US" dirty="0"/>
          </a:p>
        </p:txBody>
      </p:sp>
      <p:sp>
        <p:nvSpPr>
          <p:cNvPr id="6" name="Content Placeholder 5"/>
          <p:cNvSpPr>
            <a:spLocks noGrp="1"/>
          </p:cNvSpPr>
          <p:nvPr>
            <p:ph idx="1"/>
          </p:nvPr>
        </p:nvSpPr>
        <p:spPr>
          <a:xfrm>
            <a:off x="457200" y="2091847"/>
            <a:ext cx="8229600" cy="4482689"/>
          </a:xfrm>
        </p:spPr>
        <p:txBody>
          <a:bodyPr>
            <a:normAutofit lnSpcReduction="10000"/>
          </a:bodyPr>
          <a:lstStyle/>
          <a:p>
            <a:r>
              <a:rPr lang="en-US" sz="3200" dirty="0"/>
              <a:t>Date with MM/DD/YY</a:t>
            </a:r>
          </a:p>
          <a:p>
            <a:r>
              <a:rPr lang="en-US" sz="3200" dirty="0" smtClean="0"/>
              <a:t>Record retention in accordance with your state and local requirements </a:t>
            </a:r>
          </a:p>
          <a:p>
            <a:pPr lvl="1"/>
            <a:r>
              <a:rPr lang="en-US" sz="3000" dirty="0" smtClean="0"/>
              <a:t>LEA</a:t>
            </a:r>
          </a:p>
          <a:p>
            <a:pPr lvl="1"/>
            <a:r>
              <a:rPr lang="en-US" sz="3000" dirty="0" smtClean="0"/>
              <a:t>Medicaid</a:t>
            </a:r>
          </a:p>
          <a:p>
            <a:r>
              <a:rPr lang="en-US" sz="3200" dirty="0" smtClean="0"/>
              <a:t>HIPPA and FERPA compliant with communications</a:t>
            </a:r>
          </a:p>
          <a:p>
            <a:pPr lvl="1"/>
            <a:r>
              <a:rPr lang="en-US" sz="3000" dirty="0" smtClean="0"/>
              <a:t>Emails to staff and others</a:t>
            </a:r>
          </a:p>
          <a:p>
            <a:pPr lvl="1"/>
            <a:r>
              <a:rPr lang="en-US" sz="3000" dirty="0" smtClean="0"/>
              <a:t>Discussion board postings</a:t>
            </a:r>
          </a:p>
          <a:p>
            <a:endParaRPr lang="en-US" dirty="0"/>
          </a:p>
        </p:txBody>
      </p:sp>
    </p:spTree>
    <p:extLst>
      <p:ext uri="{BB962C8B-B14F-4D97-AF65-F5344CB8AC3E}">
        <p14:creationId xmlns:p14="http://schemas.microsoft.com/office/powerpoint/2010/main" val="38304182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Telepractice</a:t>
            </a:r>
            <a:endParaRPr lang="en-US" dirty="0"/>
          </a:p>
        </p:txBody>
      </p:sp>
      <p:sp>
        <p:nvSpPr>
          <p:cNvPr id="3" name="Content Placeholder 2"/>
          <p:cNvSpPr>
            <a:spLocks noGrp="1"/>
          </p:cNvSpPr>
          <p:nvPr>
            <p:ph idx="1"/>
          </p:nvPr>
        </p:nvSpPr>
        <p:spPr/>
        <p:txBody>
          <a:bodyPr>
            <a:normAutofit lnSpcReduction="10000"/>
          </a:bodyPr>
          <a:lstStyle/>
          <a:p>
            <a:r>
              <a:rPr lang="en-US" dirty="0"/>
              <a:t>L</a:t>
            </a:r>
            <a:r>
              <a:rPr lang="en-US" dirty="0" smtClean="0"/>
              <a:t>inking </a:t>
            </a:r>
            <a:r>
              <a:rPr lang="en-US" dirty="0"/>
              <a:t>clinician to client or clinician to clinician for assessment, intervention, and/or consultation</a:t>
            </a:r>
            <a:r>
              <a:rPr lang="en-US" dirty="0" smtClean="0"/>
              <a:t>.</a:t>
            </a:r>
          </a:p>
          <a:p>
            <a:r>
              <a:rPr lang="en-US" dirty="0"/>
              <a:t>M</a:t>
            </a:r>
            <a:r>
              <a:rPr lang="en-US" dirty="0" smtClean="0"/>
              <a:t>ay </a:t>
            </a:r>
            <a:r>
              <a:rPr lang="en-US" dirty="0"/>
              <a:t>not be </a:t>
            </a:r>
            <a:r>
              <a:rPr lang="en-US" dirty="0" smtClean="0"/>
              <a:t>appropriate </a:t>
            </a:r>
            <a:r>
              <a:rPr lang="en-US" dirty="0"/>
              <a:t>in all circumstances or for all </a:t>
            </a:r>
            <a:r>
              <a:rPr lang="en-US" dirty="0" smtClean="0"/>
              <a:t>students.</a:t>
            </a:r>
          </a:p>
          <a:p>
            <a:r>
              <a:rPr lang="en-US" dirty="0" smtClean="0"/>
              <a:t>Services must comply </a:t>
            </a:r>
            <a:r>
              <a:rPr lang="en-US" dirty="0"/>
              <a:t>with national, state, institutional, and professional regulations and policies</a:t>
            </a:r>
            <a:endParaRPr lang="en-US" dirty="0" smtClean="0"/>
          </a:p>
          <a:p>
            <a:r>
              <a:rPr lang="en-US" dirty="0" smtClean="0">
                <a:hlinkClick r:id="rId2"/>
              </a:rPr>
              <a:t>https</a:t>
            </a:r>
            <a:r>
              <a:rPr lang="en-US" dirty="0">
                <a:hlinkClick r:id="rId2"/>
              </a:rPr>
              <a:t>://www.asha.org/Practice-Portal/Professional-Issues/Telepractice</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20349832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5710" y="2843088"/>
            <a:ext cx="3383280" cy="877824"/>
          </a:xfrm>
        </p:spPr>
        <p:txBody>
          <a:bodyPr>
            <a:normAutofit/>
          </a:bodyPr>
          <a:lstStyle/>
          <a:p>
            <a:r>
              <a:rPr lang="en-US" sz="3600" dirty="0" smtClean="0"/>
              <a:t>Questions ?</a:t>
            </a:r>
            <a:endParaRPr lang="en-US" sz="3600"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1353" y="1543033"/>
            <a:ext cx="3895594" cy="4835321"/>
          </a:xfrm>
        </p:spPr>
      </p:pic>
    </p:spTree>
    <p:extLst>
      <p:ext uri="{BB962C8B-B14F-4D97-AF65-F5344CB8AC3E}">
        <p14:creationId xmlns:p14="http://schemas.microsoft.com/office/powerpoint/2010/main" val="33762833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80370" y="2344059"/>
            <a:ext cx="7772400" cy="1362075"/>
          </a:xfrm>
        </p:spPr>
        <p:txBody>
          <a:bodyPr/>
          <a:lstStyle/>
          <a:p>
            <a:r>
              <a:rPr lang="en-US" dirty="0" smtClean="0"/>
              <a:t>Issue #3 Evidence Based Practices (EBP) and Assessment</a:t>
            </a:r>
            <a:endParaRPr lang="en-US" dirty="0"/>
          </a:p>
        </p:txBody>
      </p:sp>
      <p:sp>
        <p:nvSpPr>
          <p:cNvPr id="6" name="Text Placeholder 5"/>
          <p:cNvSpPr>
            <a:spLocks noGrp="1"/>
          </p:cNvSpPr>
          <p:nvPr>
            <p:ph type="body" idx="1"/>
          </p:nvPr>
        </p:nvSpPr>
        <p:spPr>
          <a:xfrm>
            <a:off x="635227" y="4325031"/>
            <a:ext cx="7772400" cy="1509712"/>
          </a:xfrm>
        </p:spPr>
        <p:txBody>
          <a:bodyPr/>
          <a:lstStyle/>
          <a:p>
            <a:r>
              <a:rPr lang="en-US" sz="3600" dirty="0" smtClean="0">
                <a:solidFill>
                  <a:schemeClr val="bg1"/>
                </a:solidFill>
              </a:rPr>
              <a:t>Using “research </a:t>
            </a:r>
            <a:r>
              <a:rPr lang="en-US" sz="3600" dirty="0">
                <a:solidFill>
                  <a:schemeClr val="bg1"/>
                </a:solidFill>
              </a:rPr>
              <a:t>based interventions to the extent practicable”</a:t>
            </a:r>
          </a:p>
          <a:p>
            <a:endParaRPr lang="en-US" dirty="0"/>
          </a:p>
        </p:txBody>
      </p:sp>
    </p:spTree>
    <p:extLst>
      <p:ext uri="{BB962C8B-B14F-4D97-AF65-F5344CB8AC3E}">
        <p14:creationId xmlns:p14="http://schemas.microsoft.com/office/powerpoint/2010/main" val="23280795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35000"/>
            <a:ext cx="8229600" cy="1066800"/>
          </a:xfrm>
        </p:spPr>
        <p:txBody>
          <a:bodyPr/>
          <a:lstStyle/>
          <a:p>
            <a:r>
              <a:rPr lang="en-US" dirty="0" smtClean="0"/>
              <a:t>Evidence Based Practices</a:t>
            </a:r>
            <a:endParaRPr lang="en-US"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48114" y="1772427"/>
            <a:ext cx="5065486" cy="4512259"/>
          </a:xfrm>
        </p:spPr>
      </p:pic>
    </p:spTree>
    <p:extLst>
      <p:ext uri="{BB962C8B-B14F-4D97-AF65-F5344CB8AC3E}">
        <p14:creationId xmlns:p14="http://schemas.microsoft.com/office/powerpoint/2010/main" val="6502777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4173"/>
            <a:ext cx="9144000" cy="7441911"/>
          </a:xfrm>
          <a:prstGeom prst="rect">
            <a:avLst/>
          </a:prstGeom>
        </p:spPr>
      </p:pic>
    </p:spTree>
    <p:extLst>
      <p:ext uri="{BB962C8B-B14F-4D97-AF65-F5344CB8AC3E}">
        <p14:creationId xmlns:p14="http://schemas.microsoft.com/office/powerpoint/2010/main" val="15327630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21"/>
            <a:ext cx="8229600" cy="1066800"/>
          </a:xfrm>
        </p:spPr>
        <p:txBody>
          <a:bodyPr/>
          <a:lstStyle/>
          <a:p>
            <a:r>
              <a:rPr lang="en-US" dirty="0" smtClean="0"/>
              <a:t>Today’s Focus: 5 Key Issues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36858888"/>
              </p:ext>
            </p:extLst>
          </p:nvPr>
        </p:nvGraphicFramePr>
        <p:xfrm>
          <a:off x="457200" y="1864376"/>
          <a:ext cx="8229600" cy="4709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553627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44836"/>
          </a:xfrm>
          <a:prstGeom prst="rect">
            <a:avLst/>
          </a:prstGeom>
        </p:spPr>
      </p:pic>
    </p:spTree>
    <p:extLst>
      <p:ext uri="{BB962C8B-B14F-4D97-AF65-F5344CB8AC3E}">
        <p14:creationId xmlns:p14="http://schemas.microsoft.com/office/powerpoint/2010/main" val="37996566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26632"/>
            <a:ext cx="9144000" cy="6031368"/>
          </a:xfrm>
          <a:prstGeom prst="rect">
            <a:avLst/>
          </a:prstGeom>
        </p:spPr>
      </p:pic>
    </p:spTree>
    <p:extLst>
      <p:ext uri="{BB962C8B-B14F-4D97-AF65-F5344CB8AC3E}">
        <p14:creationId xmlns:p14="http://schemas.microsoft.com/office/powerpoint/2010/main" val="25226188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Psychometric Properties of Language Assessments for Children Aged 4–12 Years: A Systematic </a:t>
            </a:r>
            <a:r>
              <a:rPr lang="en-US" dirty="0" smtClean="0"/>
              <a:t>Review</a:t>
            </a:r>
            <a:endParaRPr lang="en-US" dirty="0"/>
          </a:p>
        </p:txBody>
      </p:sp>
      <p:sp>
        <p:nvSpPr>
          <p:cNvPr id="3" name="Content Placeholder 2"/>
          <p:cNvSpPr>
            <a:spLocks noGrp="1"/>
          </p:cNvSpPr>
          <p:nvPr>
            <p:ph idx="1"/>
          </p:nvPr>
        </p:nvSpPr>
        <p:spPr>
          <a:xfrm>
            <a:off x="457200" y="3018971"/>
            <a:ext cx="8229600" cy="3555564"/>
          </a:xfrm>
        </p:spPr>
        <p:txBody>
          <a:bodyPr>
            <a:normAutofit fontScale="92500" lnSpcReduction="20000"/>
          </a:bodyPr>
          <a:lstStyle/>
          <a:p>
            <a:r>
              <a:rPr lang="en-US" dirty="0"/>
              <a:t>Fifteen assessments were evaluated</a:t>
            </a:r>
            <a:r>
              <a:rPr lang="en-US" dirty="0" smtClean="0"/>
              <a:t>. </a:t>
            </a:r>
          </a:p>
          <a:p>
            <a:r>
              <a:rPr lang="en-US" dirty="0" smtClean="0"/>
              <a:t>No </a:t>
            </a:r>
            <a:r>
              <a:rPr lang="en-US" dirty="0"/>
              <a:t>assessments presented with evidence of structural validity, internal consistency or error measurement. </a:t>
            </a:r>
            <a:endParaRPr lang="en-US" dirty="0" smtClean="0"/>
          </a:p>
          <a:p>
            <a:r>
              <a:rPr lang="en-US" dirty="0" smtClean="0"/>
              <a:t>Overall</a:t>
            </a:r>
            <a:r>
              <a:rPr lang="en-US" dirty="0"/>
              <a:t>, all assessments were identified as having limitations with regards to evidence of psychometric quality.</a:t>
            </a:r>
            <a:endParaRPr lang="en-US" dirty="0" smtClean="0"/>
          </a:p>
          <a:p>
            <a:endParaRPr lang="en-US" dirty="0" smtClean="0"/>
          </a:p>
          <a:p>
            <a:r>
              <a:rPr lang="en-US" dirty="0" smtClean="0"/>
              <a:t>https</a:t>
            </a:r>
            <a:r>
              <a:rPr lang="en-US" dirty="0"/>
              <a:t>://www.frontiersin.org/articles/10.3389/fpsyg.2017.01515/full</a:t>
            </a:r>
          </a:p>
        </p:txBody>
      </p:sp>
    </p:spTree>
    <p:extLst>
      <p:ext uri="{BB962C8B-B14F-4D97-AF65-F5344CB8AC3E}">
        <p14:creationId xmlns:p14="http://schemas.microsoft.com/office/powerpoint/2010/main" val="224897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4298" y="651703"/>
            <a:ext cx="8446968" cy="1066800"/>
          </a:xfrm>
        </p:spPr>
        <p:txBody>
          <a:bodyPr>
            <a:normAutofit fontScale="90000"/>
          </a:bodyPr>
          <a:lstStyle/>
          <a:p>
            <a:r>
              <a:rPr lang="en-US" dirty="0" smtClean="0"/>
              <a:t>Diagnostic Accuracy: Vital Research</a:t>
            </a:r>
            <a:endParaRPr lang="en-US" dirty="0"/>
          </a:p>
        </p:txBody>
      </p:sp>
      <p:sp>
        <p:nvSpPr>
          <p:cNvPr id="5" name="Content Placeholder 4"/>
          <p:cNvSpPr>
            <a:spLocks noGrp="1"/>
          </p:cNvSpPr>
          <p:nvPr>
            <p:ph idx="1"/>
          </p:nvPr>
        </p:nvSpPr>
        <p:spPr>
          <a:xfrm>
            <a:off x="457200" y="1814286"/>
            <a:ext cx="8229600" cy="4760249"/>
          </a:xfrm>
        </p:spPr>
        <p:txBody>
          <a:bodyPr>
            <a:normAutofit fontScale="92500" lnSpcReduction="20000"/>
          </a:bodyPr>
          <a:lstStyle/>
          <a:p>
            <a:pPr marL="109728" indent="0">
              <a:buNone/>
            </a:pPr>
            <a:r>
              <a:rPr lang="en-US" dirty="0"/>
              <a:t>Eligibility Criteria for Language Impairment – Is the Low End of Normal Always Appropriate</a:t>
            </a:r>
            <a:r>
              <a:rPr lang="en-US" dirty="0" smtClean="0"/>
              <a:t>?</a:t>
            </a:r>
          </a:p>
          <a:p>
            <a:r>
              <a:rPr lang="en-US" dirty="0" smtClean="0"/>
              <a:t>Of </a:t>
            </a:r>
            <a:r>
              <a:rPr lang="en-US" dirty="0"/>
              <a:t>the 43 tests</a:t>
            </a:r>
            <a:r>
              <a:rPr lang="en-US" dirty="0" smtClean="0"/>
              <a:t>, </a:t>
            </a:r>
            <a:r>
              <a:rPr lang="en-US" dirty="0"/>
              <a:t>acceptable accuracy (80% or better) was reported for </a:t>
            </a:r>
            <a:r>
              <a:rPr lang="en-US" dirty="0" smtClean="0"/>
              <a:t>only 5.</a:t>
            </a:r>
          </a:p>
          <a:p>
            <a:pPr marL="411480" lvl="1" indent="0">
              <a:buNone/>
            </a:pPr>
            <a:r>
              <a:rPr lang="en-US" sz="2000" dirty="0"/>
              <a:t>Spaulding, T. </a:t>
            </a:r>
            <a:r>
              <a:rPr lang="en-US" sz="2000" dirty="0" err="1"/>
              <a:t>Plante</a:t>
            </a:r>
            <a:r>
              <a:rPr lang="en-US" sz="2000" dirty="0"/>
              <a:t>, E. &amp; </a:t>
            </a:r>
            <a:r>
              <a:rPr lang="en-US" sz="2000" dirty="0" err="1"/>
              <a:t>Farinella</a:t>
            </a:r>
            <a:r>
              <a:rPr lang="en-US" sz="2000" dirty="0"/>
              <a:t>, K. (2006) </a:t>
            </a:r>
            <a:r>
              <a:rPr lang="en-US" sz="2000" dirty="0">
                <a:hlinkClick r:id="rId2"/>
              </a:rPr>
              <a:t>http://</a:t>
            </a:r>
            <a:r>
              <a:rPr lang="en-US" sz="2000" dirty="0" smtClean="0">
                <a:hlinkClick r:id="rId2"/>
              </a:rPr>
              <a:t>lshss.pubs.asha.org/article.aspx?articleid=1762895</a:t>
            </a:r>
            <a:endParaRPr lang="en-US" sz="2000" dirty="0" smtClean="0"/>
          </a:p>
          <a:p>
            <a:pPr marL="411480" lvl="1" indent="0">
              <a:buNone/>
            </a:pPr>
            <a:endParaRPr lang="en-US" sz="2000" dirty="0"/>
          </a:p>
          <a:p>
            <a:pPr marL="109728" indent="0">
              <a:buNone/>
            </a:pPr>
            <a:r>
              <a:rPr lang="en-US" dirty="0"/>
              <a:t>Factors Influencing the Selection of Standardized Tests for the Diagnosis of Specific Language Impairment. </a:t>
            </a:r>
            <a:endParaRPr lang="en-US" dirty="0" smtClean="0"/>
          </a:p>
          <a:p>
            <a:r>
              <a:rPr lang="en-US" dirty="0"/>
              <a:t>The quality of a standardized test, as measured by the test's psychometric properties, does not appear to influence how frequently a test is used.</a:t>
            </a:r>
          </a:p>
          <a:p>
            <a:pPr marL="411480" lvl="1" indent="0">
              <a:buNone/>
            </a:pPr>
            <a:r>
              <a:rPr lang="en-US" sz="2000" dirty="0"/>
              <a:t>Betz, S.K., </a:t>
            </a:r>
            <a:r>
              <a:rPr lang="en-US" sz="2000" dirty="0" err="1"/>
              <a:t>Eickhoff</a:t>
            </a:r>
            <a:r>
              <a:rPr lang="en-US" sz="2000" dirty="0"/>
              <a:t>, J.R., &amp; Sullivan, S.F. (2013). </a:t>
            </a:r>
            <a:r>
              <a:rPr lang="en-US" sz="2000" dirty="0">
                <a:hlinkClick r:id="rId3"/>
              </a:rPr>
              <a:t>http://</a:t>
            </a:r>
            <a:r>
              <a:rPr lang="en-US" sz="2000" dirty="0" smtClean="0">
                <a:hlinkClick r:id="rId3"/>
              </a:rPr>
              <a:t>lshss.pubs.asha.org/article.aspx?articleid=1797328</a:t>
            </a:r>
            <a:endParaRPr lang="en-US" sz="2000" dirty="0" smtClean="0"/>
          </a:p>
          <a:p>
            <a:pPr marL="411480" lvl="1" indent="0" algn="r">
              <a:buNone/>
            </a:pPr>
            <a:endParaRPr lang="en-US" dirty="0"/>
          </a:p>
        </p:txBody>
      </p:sp>
    </p:spTree>
    <p:extLst>
      <p:ext uri="{BB962C8B-B14F-4D97-AF65-F5344CB8AC3E}">
        <p14:creationId xmlns:p14="http://schemas.microsoft.com/office/powerpoint/2010/main" val="108443441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85" y="678543"/>
            <a:ext cx="8229600" cy="1716314"/>
          </a:xfrm>
        </p:spPr>
        <p:txBody>
          <a:bodyPr>
            <a:normAutofit fontScale="90000"/>
          </a:bodyPr>
          <a:lstStyle/>
          <a:p>
            <a:r>
              <a:rPr lang="en-US" dirty="0"/>
              <a:t>Characteristics of Auditory Processing Disorders: A Systematic Review</a:t>
            </a:r>
          </a:p>
        </p:txBody>
      </p:sp>
      <p:sp>
        <p:nvSpPr>
          <p:cNvPr id="3" name="Content Placeholder 2"/>
          <p:cNvSpPr>
            <a:spLocks noGrp="1"/>
          </p:cNvSpPr>
          <p:nvPr>
            <p:ph idx="1"/>
          </p:nvPr>
        </p:nvSpPr>
        <p:spPr>
          <a:xfrm>
            <a:off x="232229" y="2336800"/>
            <a:ext cx="8737600" cy="4237736"/>
          </a:xfrm>
        </p:spPr>
        <p:txBody>
          <a:bodyPr>
            <a:noAutofit/>
          </a:bodyPr>
          <a:lstStyle/>
          <a:p>
            <a:r>
              <a:rPr lang="en-US" sz="2400" dirty="0"/>
              <a:t>E</a:t>
            </a:r>
            <a:r>
              <a:rPr lang="en-US" sz="2400" dirty="0" smtClean="0"/>
              <a:t>xamined </a:t>
            </a:r>
            <a:r>
              <a:rPr lang="en-US" sz="2400" dirty="0"/>
              <a:t>48 published studies </a:t>
            </a:r>
            <a:r>
              <a:rPr lang="en-US" sz="2400" dirty="0" smtClean="0"/>
              <a:t>on </a:t>
            </a:r>
            <a:r>
              <a:rPr lang="en-US" sz="2400" dirty="0"/>
              <a:t>Auditory Processing Disorders (APD) </a:t>
            </a:r>
            <a:endParaRPr lang="en-US" sz="2400" dirty="0" smtClean="0"/>
          </a:p>
          <a:p>
            <a:r>
              <a:rPr lang="en-US" sz="2400" dirty="0" smtClean="0"/>
              <a:t>Characteristics were found </a:t>
            </a:r>
            <a:r>
              <a:rPr lang="en-US" sz="2400" dirty="0"/>
              <a:t>to include difficulties that extend beyond the auditory modality. </a:t>
            </a:r>
            <a:endParaRPr lang="en-US" sz="2400" dirty="0" smtClean="0"/>
          </a:p>
          <a:p>
            <a:r>
              <a:rPr lang="en-US" sz="2400" dirty="0" smtClean="0"/>
              <a:t>The </a:t>
            </a:r>
            <a:r>
              <a:rPr lang="en-US" sz="2400" dirty="0"/>
              <a:t>authors concluded that current empirical </a:t>
            </a:r>
            <a:r>
              <a:rPr lang="en-US" sz="2400" b="1" dirty="0"/>
              <a:t>evidence does NOT support APD </a:t>
            </a:r>
            <a:r>
              <a:rPr lang="en-US" sz="2400" dirty="0"/>
              <a:t>as a specific auditory condition. </a:t>
            </a:r>
            <a:endParaRPr lang="en-US" sz="2400" dirty="0" smtClean="0"/>
          </a:p>
          <a:p>
            <a:r>
              <a:rPr lang="en-US" sz="2400" dirty="0" smtClean="0"/>
              <a:t>Therefore</a:t>
            </a:r>
            <a:r>
              <a:rPr lang="en-US" sz="2400" dirty="0"/>
              <a:t>, they suggest that intervention efforts should be “focused on cognitive or language skills rather than only auditory functioning” (p. 408</a:t>
            </a:r>
            <a:r>
              <a:rPr lang="en-US" sz="2400" dirty="0" smtClean="0"/>
              <a:t>).</a:t>
            </a:r>
            <a:endParaRPr lang="en-US" sz="1800" dirty="0" smtClean="0"/>
          </a:p>
          <a:p>
            <a:r>
              <a:rPr lang="en-US" sz="1800" dirty="0" smtClean="0"/>
              <a:t>de Wit, E., </a:t>
            </a:r>
            <a:r>
              <a:rPr lang="en-US" sz="1800" dirty="0" err="1" smtClean="0"/>
              <a:t>Visser-Bochane</a:t>
            </a:r>
            <a:r>
              <a:rPr lang="en-US" sz="1800" dirty="0" smtClean="0"/>
              <a:t>, M. I., </a:t>
            </a:r>
            <a:r>
              <a:rPr lang="en-US" sz="1800" dirty="0" err="1" smtClean="0"/>
              <a:t>Steenbergen</a:t>
            </a:r>
            <a:r>
              <a:rPr lang="en-US" sz="1800" dirty="0" smtClean="0"/>
              <a:t>, B., van </a:t>
            </a:r>
            <a:r>
              <a:rPr lang="en-US" sz="1800" dirty="0" err="1" smtClean="0"/>
              <a:t>Dijk</a:t>
            </a:r>
            <a:r>
              <a:rPr lang="en-US" sz="1800" dirty="0" smtClean="0"/>
              <a:t>, P., van der </a:t>
            </a:r>
            <a:r>
              <a:rPr lang="en-US" sz="1800" dirty="0" err="1" smtClean="0"/>
              <a:t>Schans</a:t>
            </a:r>
            <a:r>
              <a:rPr lang="en-US" sz="1800" dirty="0" smtClean="0"/>
              <a:t>, C.P., &amp; </a:t>
            </a:r>
            <a:r>
              <a:rPr lang="en-US" sz="1800" dirty="0" err="1" smtClean="0"/>
              <a:t>Luinge</a:t>
            </a:r>
            <a:r>
              <a:rPr lang="en-US" sz="1800" dirty="0" smtClean="0"/>
              <a:t>, M. R. (2016). </a:t>
            </a:r>
            <a:r>
              <a:rPr lang="en-US" sz="1800" dirty="0" smtClean="0">
                <a:hlinkClick r:id="rId2"/>
              </a:rPr>
              <a:t>http</a:t>
            </a:r>
            <a:r>
              <a:rPr lang="en-US" sz="1800" dirty="0">
                <a:hlinkClick r:id="rId2"/>
              </a:rPr>
              <a:t>://</a:t>
            </a:r>
            <a:r>
              <a:rPr lang="en-US" sz="1800" dirty="0" smtClean="0">
                <a:hlinkClick r:id="rId2"/>
              </a:rPr>
              <a:t>jslhr.pubs.asha.org/article.aspx?articleid=2515749</a:t>
            </a:r>
            <a:r>
              <a:rPr lang="en-US" sz="1800" dirty="0" smtClean="0"/>
              <a:t> </a:t>
            </a:r>
            <a:endParaRPr lang="en-US" sz="1800" dirty="0"/>
          </a:p>
        </p:txBody>
      </p:sp>
    </p:spTree>
    <p:extLst>
      <p:ext uri="{BB962C8B-B14F-4D97-AF65-F5344CB8AC3E}">
        <p14:creationId xmlns:p14="http://schemas.microsoft.com/office/powerpoint/2010/main" val="596063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Language Variation and Theory of Mind in Typical Development: An Exploratory Study of School-Age African American Narrators.</a:t>
            </a:r>
          </a:p>
        </p:txBody>
      </p:sp>
      <p:sp>
        <p:nvSpPr>
          <p:cNvPr id="3" name="Content Placeholder 2"/>
          <p:cNvSpPr>
            <a:spLocks noGrp="1"/>
          </p:cNvSpPr>
          <p:nvPr>
            <p:ph idx="1"/>
          </p:nvPr>
        </p:nvSpPr>
        <p:spPr>
          <a:xfrm>
            <a:off x="457200" y="2931886"/>
            <a:ext cx="8229600" cy="3926114"/>
          </a:xfrm>
        </p:spPr>
        <p:txBody>
          <a:bodyPr>
            <a:normAutofit fontScale="92500" lnSpcReduction="10000"/>
          </a:bodyPr>
          <a:lstStyle/>
          <a:p>
            <a:r>
              <a:rPr lang="en-US" dirty="0"/>
              <a:t>The findings support </a:t>
            </a:r>
            <a:r>
              <a:rPr lang="en-US" b="1" dirty="0"/>
              <a:t>culturally-fair </a:t>
            </a:r>
            <a:r>
              <a:rPr lang="en-US" dirty="0"/>
              <a:t>assessment of narrative language skills and </a:t>
            </a:r>
            <a:r>
              <a:rPr lang="en-US" dirty="0" smtClean="0"/>
              <a:t>have </a:t>
            </a:r>
            <a:r>
              <a:rPr lang="en-US" dirty="0"/>
              <a:t>application for classroom </a:t>
            </a:r>
            <a:r>
              <a:rPr lang="en-US" b="1" dirty="0"/>
              <a:t>instruction </a:t>
            </a:r>
            <a:r>
              <a:rPr lang="en-US" dirty="0"/>
              <a:t>in narrative performance.</a:t>
            </a:r>
          </a:p>
          <a:p>
            <a:r>
              <a:rPr lang="en-US" dirty="0"/>
              <a:t>F</a:t>
            </a:r>
            <a:r>
              <a:rPr lang="en-US" dirty="0" smtClean="0"/>
              <a:t>alse-belief </a:t>
            </a:r>
            <a:r>
              <a:rPr lang="en-US" dirty="0"/>
              <a:t>mentioning and use of internal-state </a:t>
            </a:r>
            <a:r>
              <a:rPr lang="en-US" dirty="0" smtClean="0"/>
              <a:t>words </a:t>
            </a:r>
            <a:r>
              <a:rPr lang="en-US" dirty="0"/>
              <a:t>may be </a:t>
            </a:r>
            <a:r>
              <a:rPr lang="en-US" b="1" dirty="0"/>
              <a:t>dialect-neutral </a:t>
            </a:r>
            <a:r>
              <a:rPr lang="en-US" dirty="0" smtClean="0"/>
              <a:t>measurable </a:t>
            </a:r>
            <a:r>
              <a:rPr lang="en-US" dirty="0"/>
              <a:t>aspects of narrative ability </a:t>
            </a:r>
            <a:r>
              <a:rPr lang="en-US" dirty="0" smtClean="0"/>
              <a:t>in </a:t>
            </a:r>
            <a:r>
              <a:rPr lang="en-US" dirty="0"/>
              <a:t>typically developing </a:t>
            </a:r>
            <a:r>
              <a:rPr lang="en-US" dirty="0" smtClean="0"/>
              <a:t>students (Grades 2-5</a:t>
            </a:r>
            <a:r>
              <a:rPr lang="en-US" dirty="0"/>
              <a:t>)</a:t>
            </a:r>
            <a:endParaRPr lang="en-US" dirty="0" smtClean="0"/>
          </a:p>
          <a:p>
            <a:r>
              <a:rPr lang="en-US" dirty="0" smtClean="0"/>
              <a:t>Mills</a:t>
            </a:r>
            <a:r>
              <a:rPr lang="en-US" dirty="0"/>
              <a:t>, M. T., &amp; Fox, M. (2016). </a:t>
            </a:r>
            <a:r>
              <a:rPr lang="en-US" i="1" dirty="0"/>
              <a:t>http://ajslp.pubs.asha.org/article.aspx?articleid=2545938 </a:t>
            </a:r>
            <a:r>
              <a:rPr lang="en-US" dirty="0" smtClean="0"/>
              <a:t> </a:t>
            </a:r>
            <a:endParaRPr lang="en-US" dirty="0"/>
          </a:p>
        </p:txBody>
      </p:sp>
    </p:spTree>
    <p:extLst>
      <p:ext uri="{BB962C8B-B14F-4D97-AF65-F5344CB8AC3E}">
        <p14:creationId xmlns:p14="http://schemas.microsoft.com/office/powerpoint/2010/main" val="947765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044" y="867427"/>
            <a:ext cx="8229600" cy="1066800"/>
          </a:xfrm>
        </p:spPr>
        <p:txBody>
          <a:bodyPr>
            <a:normAutofit fontScale="90000"/>
          </a:bodyPr>
          <a:lstStyle/>
          <a:p>
            <a:r>
              <a:rPr lang="en-US" dirty="0" smtClean="0"/>
              <a:t>Content Coverage of Single-Word Tests Used to Assess Common Phonological Error Patterns</a:t>
            </a:r>
            <a:endParaRPr lang="en-US" dirty="0"/>
          </a:p>
        </p:txBody>
      </p:sp>
      <p:sp>
        <p:nvSpPr>
          <p:cNvPr id="3" name="Content Placeholder 2"/>
          <p:cNvSpPr>
            <a:spLocks noGrp="1"/>
          </p:cNvSpPr>
          <p:nvPr>
            <p:ph idx="1"/>
          </p:nvPr>
        </p:nvSpPr>
        <p:spPr>
          <a:xfrm>
            <a:off x="457200" y="2342367"/>
            <a:ext cx="8229600" cy="4232169"/>
          </a:xfrm>
        </p:spPr>
        <p:txBody>
          <a:bodyPr>
            <a:normAutofit fontScale="92500" lnSpcReduction="10000"/>
          </a:bodyPr>
          <a:lstStyle/>
          <a:p>
            <a:r>
              <a:rPr lang="en-US" dirty="0" smtClean="0"/>
              <a:t>None </a:t>
            </a:r>
            <a:r>
              <a:rPr lang="en-US" dirty="0"/>
              <a:t>of the tests provided 4 opportunities for every error </a:t>
            </a:r>
            <a:r>
              <a:rPr lang="en-US" dirty="0" smtClean="0"/>
              <a:t>pattern. </a:t>
            </a:r>
            <a:endParaRPr lang="en-US" dirty="0"/>
          </a:p>
          <a:p>
            <a:r>
              <a:rPr lang="en-US" dirty="0" smtClean="0"/>
              <a:t>Error </a:t>
            </a:r>
            <a:r>
              <a:rPr lang="en-US" dirty="0"/>
              <a:t>patterns that tended to be underrepresented </a:t>
            </a:r>
            <a:r>
              <a:rPr lang="en-US" dirty="0" smtClean="0"/>
              <a:t>included: </a:t>
            </a:r>
          </a:p>
          <a:p>
            <a:pPr lvl="1"/>
            <a:r>
              <a:rPr lang="en-US" dirty="0" smtClean="0"/>
              <a:t>weak </a:t>
            </a:r>
            <a:r>
              <a:rPr lang="en-US" dirty="0"/>
              <a:t>syllable </a:t>
            </a:r>
            <a:r>
              <a:rPr lang="en-US" dirty="0" smtClean="0"/>
              <a:t>deletion </a:t>
            </a:r>
            <a:endParaRPr lang="en-US" dirty="0"/>
          </a:p>
          <a:p>
            <a:pPr lvl="1"/>
            <a:r>
              <a:rPr lang="en-US" dirty="0" smtClean="0"/>
              <a:t>reduction </a:t>
            </a:r>
            <a:r>
              <a:rPr lang="en-US" dirty="0"/>
              <a:t>of word-final </a:t>
            </a:r>
            <a:r>
              <a:rPr lang="en-US" dirty="0" smtClean="0"/>
              <a:t>clusters</a:t>
            </a:r>
          </a:p>
          <a:p>
            <a:pPr lvl="1"/>
            <a:r>
              <a:rPr lang="en-US" dirty="0" smtClean="0"/>
              <a:t>fronting </a:t>
            </a:r>
            <a:r>
              <a:rPr lang="en-US" dirty="0"/>
              <a:t>of </a:t>
            </a:r>
            <a:r>
              <a:rPr lang="en-US" dirty="0" smtClean="0"/>
              <a:t>velars </a:t>
            </a:r>
          </a:p>
          <a:p>
            <a:pPr lvl="1"/>
            <a:r>
              <a:rPr lang="en-US" dirty="0" smtClean="0"/>
              <a:t>gliding </a:t>
            </a:r>
            <a:r>
              <a:rPr lang="en-US" dirty="0"/>
              <a:t>of </a:t>
            </a:r>
            <a:r>
              <a:rPr lang="en-US" dirty="0" smtClean="0"/>
              <a:t>liquids</a:t>
            </a:r>
          </a:p>
          <a:p>
            <a:pPr lvl="1"/>
            <a:r>
              <a:rPr lang="en-US" dirty="0" err="1" smtClean="0"/>
              <a:t>deaffrication</a:t>
            </a:r>
            <a:endParaRPr lang="en-US" dirty="0" smtClean="0"/>
          </a:p>
          <a:p>
            <a:pPr lvl="1"/>
            <a:endParaRPr lang="en-US" sz="1900" dirty="0" smtClean="0"/>
          </a:p>
          <a:p>
            <a:pPr marL="411480" lvl="1" indent="0" algn="r">
              <a:buNone/>
            </a:pPr>
            <a:r>
              <a:rPr lang="en-US" sz="1900" dirty="0" smtClean="0"/>
              <a:t>Kirk</a:t>
            </a:r>
            <a:r>
              <a:rPr lang="en-US" sz="1900" dirty="0"/>
              <a:t>, C. &amp; </a:t>
            </a:r>
            <a:r>
              <a:rPr lang="en-US" sz="1900" dirty="0" err="1"/>
              <a:t>Vigeland</a:t>
            </a:r>
            <a:r>
              <a:rPr lang="en-US" sz="1900" dirty="0"/>
              <a:t>, L. (2015). LSHSS 46(1), 14-29. </a:t>
            </a:r>
            <a:r>
              <a:rPr lang="en-US" sz="1900" dirty="0" err="1"/>
              <a:t>doi</a:t>
            </a:r>
            <a:r>
              <a:rPr lang="en-US" sz="1900" dirty="0"/>
              <a:t>: 10.1044/2014_LSHSS-13-0054.</a:t>
            </a:r>
          </a:p>
          <a:p>
            <a:pPr lvl="1"/>
            <a:endParaRPr lang="en-US" dirty="0" smtClean="0"/>
          </a:p>
        </p:txBody>
      </p:sp>
    </p:spTree>
    <p:extLst>
      <p:ext uri="{BB962C8B-B14F-4D97-AF65-F5344CB8AC3E}">
        <p14:creationId xmlns:p14="http://schemas.microsoft.com/office/powerpoint/2010/main" val="19559397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518" y="942583"/>
            <a:ext cx="8229600" cy="1066800"/>
          </a:xfrm>
        </p:spPr>
        <p:txBody>
          <a:bodyPr>
            <a:normAutofit fontScale="90000"/>
          </a:bodyPr>
          <a:lstStyle/>
          <a:p>
            <a:r>
              <a:rPr lang="en-US" dirty="0"/>
              <a:t>A Psychometric Review of Norm-Referenced Tests Used to Assess Phonological Error Patterns</a:t>
            </a:r>
          </a:p>
        </p:txBody>
      </p:sp>
      <p:sp>
        <p:nvSpPr>
          <p:cNvPr id="3" name="Content Placeholder 2"/>
          <p:cNvSpPr>
            <a:spLocks noGrp="1"/>
          </p:cNvSpPr>
          <p:nvPr>
            <p:ph idx="1"/>
          </p:nvPr>
        </p:nvSpPr>
        <p:spPr>
          <a:xfrm>
            <a:off x="457200" y="2379945"/>
            <a:ext cx="8229600" cy="4194591"/>
          </a:xfrm>
        </p:spPr>
        <p:txBody>
          <a:bodyPr>
            <a:normAutofit/>
          </a:bodyPr>
          <a:lstStyle/>
          <a:p>
            <a:r>
              <a:rPr lang="en-US" dirty="0" smtClean="0"/>
              <a:t>The </a:t>
            </a:r>
            <a:r>
              <a:rPr lang="en-US" dirty="0"/>
              <a:t>tests included in this review failed to exhibit many of the psychometric properties required of well-designed norm-referenced tests. Of particular concern was lack of adequate sample size, poor evidence of construct validity, and lack of information about diagnostic accuracy</a:t>
            </a:r>
            <a:r>
              <a:rPr lang="en-US" dirty="0" smtClean="0"/>
              <a:t>.</a:t>
            </a:r>
          </a:p>
          <a:p>
            <a:endParaRPr lang="en-US" dirty="0"/>
          </a:p>
          <a:p>
            <a:pPr marL="411480" lvl="1" indent="0" algn="r">
              <a:buNone/>
            </a:pPr>
            <a:r>
              <a:rPr lang="en-US" sz="2400" dirty="0"/>
              <a:t>Kirk, C. &amp; </a:t>
            </a:r>
            <a:r>
              <a:rPr lang="en-US" sz="2400" dirty="0" err="1"/>
              <a:t>Vigeland</a:t>
            </a:r>
            <a:r>
              <a:rPr lang="en-US" sz="2400" dirty="0"/>
              <a:t>, L. (2014). </a:t>
            </a:r>
            <a:r>
              <a:rPr lang="en-US" sz="2400" i="1" dirty="0"/>
              <a:t>LSHSS </a:t>
            </a:r>
            <a:r>
              <a:rPr lang="en-US" sz="2400" dirty="0"/>
              <a:t>45(4), 365-377. </a:t>
            </a:r>
            <a:r>
              <a:rPr lang="en-US" sz="2400" dirty="0" err="1"/>
              <a:t>doi</a:t>
            </a:r>
            <a:r>
              <a:rPr lang="en-US" sz="2400" dirty="0"/>
              <a:t>: 10.1044/2014_LSHSS-13-0053.</a:t>
            </a:r>
          </a:p>
          <a:p>
            <a:pPr marL="109728" indent="0">
              <a:buNone/>
            </a:pPr>
            <a:endParaRPr lang="en-US" dirty="0" smtClean="0"/>
          </a:p>
        </p:txBody>
      </p:sp>
    </p:spTree>
    <p:extLst>
      <p:ext uri="{BB962C8B-B14F-4D97-AF65-F5344CB8AC3E}">
        <p14:creationId xmlns:p14="http://schemas.microsoft.com/office/powerpoint/2010/main" val="195593971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Comprehensive Assessment of Speech Sound Production in Preschool Children</a:t>
            </a:r>
            <a:endParaRPr lang="en-US" dirty="0"/>
          </a:p>
        </p:txBody>
      </p:sp>
      <p:sp>
        <p:nvSpPr>
          <p:cNvPr id="3" name="Content Placeholder 2"/>
          <p:cNvSpPr>
            <a:spLocks noGrp="1"/>
          </p:cNvSpPr>
          <p:nvPr>
            <p:ph idx="1"/>
          </p:nvPr>
        </p:nvSpPr>
        <p:spPr>
          <a:xfrm>
            <a:off x="457199" y="2786742"/>
            <a:ext cx="8556171" cy="3787793"/>
          </a:xfrm>
        </p:spPr>
        <p:txBody>
          <a:bodyPr>
            <a:normAutofit fontScale="92500" lnSpcReduction="20000"/>
          </a:bodyPr>
          <a:lstStyle/>
          <a:p>
            <a:r>
              <a:rPr lang="en-US" dirty="0" smtClean="0"/>
              <a:t>Details on </a:t>
            </a:r>
            <a:r>
              <a:rPr lang="en-US" dirty="0"/>
              <a:t>comprehensive speech sound </a:t>
            </a:r>
            <a:r>
              <a:rPr lang="en-US" dirty="0" smtClean="0"/>
              <a:t>assessment:</a:t>
            </a:r>
          </a:p>
          <a:p>
            <a:pPr lvl="1"/>
            <a:r>
              <a:rPr lang="en-US" dirty="0" smtClean="0"/>
              <a:t>standardized </a:t>
            </a:r>
            <a:r>
              <a:rPr lang="en-US" dirty="0"/>
              <a:t>single-word </a:t>
            </a:r>
            <a:r>
              <a:rPr lang="en-US" dirty="0" smtClean="0"/>
              <a:t>testing</a:t>
            </a:r>
          </a:p>
          <a:p>
            <a:pPr lvl="1"/>
            <a:r>
              <a:rPr lang="en-US" dirty="0" smtClean="0"/>
              <a:t>additional </a:t>
            </a:r>
            <a:r>
              <a:rPr lang="en-US" dirty="0"/>
              <a:t>single-word </a:t>
            </a:r>
            <a:r>
              <a:rPr lang="en-US" dirty="0" smtClean="0"/>
              <a:t>testing</a:t>
            </a:r>
          </a:p>
          <a:p>
            <a:pPr lvl="1"/>
            <a:r>
              <a:rPr lang="en-US" dirty="0" smtClean="0"/>
              <a:t>connected </a:t>
            </a:r>
            <a:r>
              <a:rPr lang="en-US" dirty="0"/>
              <a:t>speech </a:t>
            </a:r>
            <a:r>
              <a:rPr lang="en-US" dirty="0" smtClean="0"/>
              <a:t>sampling</a:t>
            </a:r>
          </a:p>
          <a:p>
            <a:pPr lvl="1"/>
            <a:r>
              <a:rPr lang="en-US" dirty="0" smtClean="0"/>
              <a:t>phonological analyses</a:t>
            </a:r>
            <a:endParaRPr lang="en-US" dirty="0"/>
          </a:p>
          <a:p>
            <a:pPr lvl="1"/>
            <a:r>
              <a:rPr lang="en-US" dirty="0" err="1" smtClean="0"/>
              <a:t>stimulability</a:t>
            </a:r>
            <a:r>
              <a:rPr lang="en-US" dirty="0" smtClean="0"/>
              <a:t> testing</a:t>
            </a:r>
          </a:p>
          <a:p>
            <a:pPr lvl="1"/>
            <a:r>
              <a:rPr lang="en-US" dirty="0"/>
              <a:t>m</a:t>
            </a:r>
            <a:r>
              <a:rPr lang="en-US" dirty="0" smtClean="0"/>
              <a:t>ay include inconsistency testing</a:t>
            </a:r>
          </a:p>
          <a:p>
            <a:pPr lvl="1"/>
            <a:endParaRPr lang="en-US" dirty="0" smtClean="0"/>
          </a:p>
          <a:p>
            <a:pPr marL="411480" lvl="1" indent="0">
              <a:buNone/>
            </a:pPr>
            <a:r>
              <a:rPr lang="en-US" dirty="0" err="1" smtClean="0">
                <a:hlinkClick r:id="rId2"/>
              </a:rPr>
              <a:t>Macrea</a:t>
            </a:r>
            <a:r>
              <a:rPr lang="en-US" dirty="0" smtClean="0">
                <a:hlinkClick r:id="rId2"/>
              </a:rPr>
              <a:t> (2016) http</a:t>
            </a:r>
            <a:r>
              <a:rPr lang="en-US" dirty="0">
                <a:hlinkClick r:id="rId2"/>
              </a:rPr>
              <a:t>://</a:t>
            </a:r>
            <a:r>
              <a:rPr lang="en-US" dirty="0" smtClean="0">
                <a:hlinkClick r:id="rId2"/>
              </a:rPr>
              <a:t>perspectives.pubs.asha.org/article.aspx?articleid=2529456&amp;resultClick=1</a:t>
            </a:r>
            <a:endParaRPr lang="en-US" dirty="0" smtClean="0"/>
          </a:p>
          <a:p>
            <a:endParaRPr lang="en-US" dirty="0"/>
          </a:p>
        </p:txBody>
      </p:sp>
    </p:spTree>
    <p:extLst>
      <p:ext uri="{BB962C8B-B14F-4D97-AF65-F5344CB8AC3E}">
        <p14:creationId xmlns:p14="http://schemas.microsoft.com/office/powerpoint/2010/main" val="2995817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570" y="704589"/>
            <a:ext cx="8229600" cy="1066800"/>
          </a:xfrm>
        </p:spPr>
        <p:txBody>
          <a:bodyPr/>
          <a:lstStyle/>
          <a:p>
            <a:r>
              <a:rPr lang="en-US" dirty="0" smtClean="0"/>
              <a:t>More Research</a:t>
            </a:r>
            <a:endParaRPr lang="en-US" dirty="0"/>
          </a:p>
        </p:txBody>
      </p:sp>
      <p:sp>
        <p:nvSpPr>
          <p:cNvPr id="3" name="Content Placeholder 2"/>
          <p:cNvSpPr>
            <a:spLocks noGrp="1"/>
          </p:cNvSpPr>
          <p:nvPr>
            <p:ph idx="1"/>
          </p:nvPr>
        </p:nvSpPr>
        <p:spPr>
          <a:xfrm>
            <a:off x="457200" y="1590805"/>
            <a:ext cx="8229600" cy="4983731"/>
          </a:xfrm>
        </p:spPr>
        <p:txBody>
          <a:bodyPr>
            <a:normAutofit/>
          </a:bodyPr>
          <a:lstStyle/>
          <a:p>
            <a:r>
              <a:rPr lang="en-US" dirty="0"/>
              <a:t>Test Review: PLS-5 </a:t>
            </a:r>
            <a:r>
              <a:rPr lang="en-US" dirty="0" smtClean="0"/>
              <a:t> </a:t>
            </a:r>
          </a:p>
          <a:p>
            <a:pPr lvl="1"/>
            <a:r>
              <a:rPr lang="en-US" dirty="0" smtClean="0"/>
              <a:t>LEADERS </a:t>
            </a:r>
            <a:r>
              <a:rPr lang="en-US" dirty="0"/>
              <a:t>Project (2013</a:t>
            </a:r>
            <a:r>
              <a:rPr lang="en-US" dirty="0" smtClean="0"/>
              <a:t>). </a:t>
            </a:r>
            <a:r>
              <a:rPr lang="en-US" dirty="0"/>
              <a:t>Retrieved from </a:t>
            </a:r>
            <a:r>
              <a:rPr lang="en-US" dirty="0">
                <a:hlinkClick r:id="rId2"/>
              </a:rPr>
              <a:t>http://leadersproject.org/sites/default/files/PLS5- </a:t>
            </a:r>
            <a:r>
              <a:rPr lang="en-US" dirty="0" smtClean="0">
                <a:hlinkClick r:id="rId2"/>
              </a:rPr>
              <a:t>English-finaldraft.pdf</a:t>
            </a:r>
            <a:endParaRPr lang="en-US" dirty="0" smtClean="0"/>
          </a:p>
          <a:p>
            <a:pPr marL="411480" lvl="1" indent="0">
              <a:buNone/>
            </a:pPr>
            <a:r>
              <a:rPr lang="en-US" dirty="0" smtClean="0"/>
              <a:t> </a:t>
            </a:r>
            <a:endParaRPr lang="en-US" dirty="0"/>
          </a:p>
          <a:p>
            <a:r>
              <a:rPr lang="en-US" dirty="0"/>
              <a:t>Test Review: CELF 5 </a:t>
            </a:r>
            <a:endParaRPr lang="en-US" dirty="0" smtClean="0"/>
          </a:p>
          <a:p>
            <a:pPr lvl="1"/>
            <a:r>
              <a:rPr lang="en-US" dirty="0" smtClean="0"/>
              <a:t>LEADERS </a:t>
            </a:r>
            <a:r>
              <a:rPr lang="en-US" dirty="0"/>
              <a:t>Project (2014</a:t>
            </a:r>
            <a:r>
              <a:rPr lang="en-US" dirty="0" smtClean="0"/>
              <a:t>). </a:t>
            </a:r>
            <a:r>
              <a:rPr lang="en-US" dirty="0"/>
              <a:t>Retrieved </a:t>
            </a:r>
            <a:r>
              <a:rPr lang="en-US" dirty="0" smtClean="0"/>
              <a:t>from </a:t>
            </a:r>
            <a:r>
              <a:rPr lang="en-US" dirty="0" smtClean="0">
                <a:hlinkClick r:id="rId3"/>
              </a:rPr>
              <a:t>http</a:t>
            </a:r>
            <a:r>
              <a:rPr lang="en-US" dirty="0">
                <a:hlinkClick r:id="rId3"/>
              </a:rPr>
              <a:t>://leadersproject.org/sites/default/files/ </a:t>
            </a:r>
            <a:r>
              <a:rPr lang="en-US" dirty="0" smtClean="0">
                <a:hlinkClick r:id="rId3"/>
              </a:rPr>
              <a:t>CELF5%20Test%20Review-LEADERS.pdf</a:t>
            </a:r>
            <a:endParaRPr lang="en-US" dirty="0"/>
          </a:p>
          <a:p>
            <a:endParaRPr lang="en-US" dirty="0"/>
          </a:p>
        </p:txBody>
      </p:sp>
    </p:spTree>
    <p:extLst>
      <p:ext uri="{BB962C8B-B14F-4D97-AF65-F5344CB8AC3E}">
        <p14:creationId xmlns:p14="http://schemas.microsoft.com/office/powerpoint/2010/main" val="1955939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4220" y="3062000"/>
            <a:ext cx="7772400" cy="2605375"/>
          </a:xfrm>
        </p:spPr>
        <p:txBody>
          <a:bodyPr>
            <a:normAutofit fontScale="90000"/>
          </a:bodyPr>
          <a:lstStyle/>
          <a:p>
            <a:r>
              <a:rPr lang="en-US" b="1" dirty="0"/>
              <a:t>Key Issue </a:t>
            </a:r>
            <a:r>
              <a:rPr lang="en-US" b="1" dirty="0" smtClean="0"/>
              <a:t>#1: </a:t>
            </a:r>
            <a:br>
              <a:rPr lang="en-US" b="1" dirty="0" smtClean="0"/>
            </a:br>
            <a:r>
              <a:rPr lang="en-US" dirty="0" smtClean="0"/>
              <a:t>Changes in Federal Legislation and Supreme Court Decisions that Impact School Based Providers</a:t>
            </a:r>
            <a:endParaRPr lang="en-US" dirty="0"/>
          </a:p>
        </p:txBody>
      </p:sp>
    </p:spTree>
    <p:extLst>
      <p:ext uri="{BB962C8B-B14F-4D97-AF65-F5344CB8AC3E}">
        <p14:creationId xmlns:p14="http://schemas.microsoft.com/office/powerpoint/2010/main" val="15279874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044" y="754694"/>
            <a:ext cx="8229600" cy="1066800"/>
          </a:xfrm>
        </p:spPr>
        <p:txBody>
          <a:bodyPr>
            <a:normAutofit fontScale="90000"/>
          </a:bodyPr>
          <a:lstStyle/>
          <a:p>
            <a:r>
              <a:rPr lang="en-US" dirty="0" smtClean="0"/>
              <a:t>Comprehensive Assessment Reference Card</a:t>
            </a:r>
            <a:endParaRPr lang="en-US" dirty="0"/>
          </a:p>
        </p:txBody>
      </p:sp>
      <p:sp>
        <p:nvSpPr>
          <p:cNvPr id="5" name="Content Placeholder 4"/>
          <p:cNvSpPr>
            <a:spLocks noGrp="1"/>
          </p:cNvSpPr>
          <p:nvPr>
            <p:ph sz="half" idx="1"/>
          </p:nvPr>
        </p:nvSpPr>
        <p:spPr/>
        <p:txBody>
          <a:bodyPr/>
          <a:lstStyle/>
          <a:p>
            <a:r>
              <a:rPr lang="en-US" sz="3200" dirty="0" smtClean="0"/>
              <a:t>Reviews comprehensive assessment process</a:t>
            </a:r>
          </a:p>
          <a:p>
            <a:r>
              <a:rPr lang="en-US" sz="3200" dirty="0" smtClean="0"/>
              <a:t>Reviews data from 13 tests</a:t>
            </a:r>
          </a:p>
          <a:p>
            <a:r>
              <a:rPr lang="en-US" sz="3200" dirty="0" smtClean="0"/>
              <a:t>Provides research references</a:t>
            </a:r>
          </a:p>
          <a:p>
            <a:endParaRPr lang="en-US" dirty="0"/>
          </a:p>
        </p:txBody>
      </p:sp>
      <p:pic>
        <p:nvPicPr>
          <p:cNvPr id="7" name="Content Placeholder 6" descr="Screen Shot 2016-11-02 at 2.59.03 PM.png"/>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59803" t="19218" r="17807" b="16008"/>
          <a:stretch/>
        </p:blipFill>
        <p:spPr>
          <a:xfrm rot="464260">
            <a:off x="5422705" y="1586282"/>
            <a:ext cx="2746204" cy="4965440"/>
          </a:xfrm>
        </p:spPr>
      </p:pic>
    </p:spTree>
    <p:extLst>
      <p:ext uri="{BB962C8B-B14F-4D97-AF65-F5344CB8AC3E}">
        <p14:creationId xmlns:p14="http://schemas.microsoft.com/office/powerpoint/2010/main" val="26268290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Diagnostic Accuracy</a:t>
            </a:r>
            <a:endParaRPr lang="en-US" dirty="0"/>
          </a:p>
        </p:txBody>
      </p:sp>
      <p:sp>
        <p:nvSpPr>
          <p:cNvPr id="2" name="Content Placeholder 1"/>
          <p:cNvSpPr>
            <a:spLocks noGrp="1"/>
          </p:cNvSpPr>
          <p:nvPr>
            <p:ph idx="1"/>
          </p:nvPr>
        </p:nvSpPr>
        <p:spPr/>
        <p:txBody>
          <a:bodyPr>
            <a:normAutofit fontScale="92500"/>
          </a:bodyPr>
          <a:lstStyle/>
          <a:p>
            <a:pPr marL="45720" indent="0">
              <a:lnSpc>
                <a:spcPct val="150000"/>
              </a:lnSpc>
              <a:buNone/>
            </a:pPr>
            <a:r>
              <a:rPr lang="en-US" sz="3600" i="1" dirty="0"/>
              <a:t>The diagnostic accuracy of distinguishing a language difference from language impairment is substantially increased when LSA is used in conjunction with standardized </a:t>
            </a:r>
            <a:r>
              <a:rPr lang="en-US" sz="3600" i="1" dirty="0" smtClean="0"/>
              <a:t>testing </a:t>
            </a:r>
            <a:r>
              <a:rPr lang="en-US" sz="3600" i="1" dirty="0"/>
              <a:t>(Horton-</a:t>
            </a:r>
            <a:r>
              <a:rPr lang="en-US" sz="3600" i="1" dirty="0" err="1"/>
              <a:t>Ikard</a:t>
            </a:r>
            <a:r>
              <a:rPr lang="en-US" sz="3600" i="1" dirty="0"/>
              <a:t>, 2010).</a:t>
            </a:r>
          </a:p>
          <a:p>
            <a:pPr marL="45720" indent="0">
              <a:buNone/>
            </a:pPr>
            <a:endParaRPr lang="en-US" dirty="0"/>
          </a:p>
        </p:txBody>
      </p:sp>
    </p:spTree>
    <p:extLst>
      <p:ext uri="{BB962C8B-B14F-4D97-AF65-F5344CB8AC3E}">
        <p14:creationId xmlns:p14="http://schemas.microsoft.com/office/powerpoint/2010/main" val="22051922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Shows Valuable Methods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Language Sample Analysis</a:t>
            </a:r>
          </a:p>
          <a:p>
            <a:pPr lvl="1"/>
            <a:r>
              <a:rPr lang="en-US" dirty="0" smtClean="0">
                <a:hlinkClick r:id="rId2"/>
              </a:rPr>
              <a:t>Sampling Utterances Grammatical Analysis Revisited (SUGAR)</a:t>
            </a:r>
            <a:endParaRPr lang="en-US" dirty="0" smtClean="0"/>
          </a:p>
          <a:p>
            <a:r>
              <a:rPr lang="en-US" dirty="0" smtClean="0"/>
              <a:t>Narrative Sampling</a:t>
            </a:r>
          </a:p>
          <a:p>
            <a:pPr lvl="1"/>
            <a:r>
              <a:rPr lang="en-US" dirty="0" smtClean="0">
                <a:hlinkClick r:id="rId3"/>
              </a:rPr>
              <a:t>SLAM Cards</a:t>
            </a:r>
          </a:p>
          <a:p>
            <a:pPr lvl="1"/>
            <a:r>
              <a:rPr lang="en-US" dirty="0" smtClean="0">
                <a:hlinkClick r:id="rId3"/>
              </a:rPr>
              <a:t>Narrative Protocol for Picture Prompted Stories</a:t>
            </a:r>
            <a:endParaRPr lang="en-US" dirty="0"/>
          </a:p>
          <a:p>
            <a:r>
              <a:rPr lang="en-US" dirty="0" smtClean="0"/>
              <a:t>Dynamic Assessment</a:t>
            </a:r>
          </a:p>
          <a:p>
            <a:pPr lvl="1"/>
            <a:r>
              <a:rPr lang="en-US" dirty="0" smtClean="0">
                <a:hlinkClick r:id="rId4"/>
              </a:rPr>
              <a:t>Story Champs</a:t>
            </a:r>
          </a:p>
          <a:p>
            <a:pPr lvl="1"/>
            <a:r>
              <a:rPr lang="en-US" dirty="0" smtClean="0">
                <a:hlinkClick r:id="rId4"/>
              </a:rPr>
              <a:t>Predictive Early Assessment of Reading and Language (PEARL)</a:t>
            </a:r>
          </a:p>
          <a:p>
            <a:pPr lvl="1"/>
            <a:r>
              <a:rPr lang="en-US" dirty="0" smtClean="0">
                <a:hlinkClick r:id="rId4"/>
              </a:rPr>
              <a:t>NLM</a:t>
            </a:r>
            <a:r>
              <a:rPr lang="en-US" baseline="30000" dirty="0" smtClean="0">
                <a:hlinkClick r:id="rId4"/>
              </a:rPr>
              <a:t>3</a:t>
            </a:r>
            <a:endParaRPr lang="en-US" baseline="30000" dirty="0" smtClean="0"/>
          </a:p>
          <a:p>
            <a:endParaRPr lang="en-US" dirty="0"/>
          </a:p>
        </p:txBody>
      </p:sp>
    </p:spTree>
    <p:extLst>
      <p:ext uri="{BB962C8B-B14F-4D97-AF65-F5344CB8AC3E}">
        <p14:creationId xmlns:p14="http://schemas.microsoft.com/office/powerpoint/2010/main" val="8570179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lang="en-US" sz="4000" dirty="0" smtClean="0"/>
              <a:t>Dynamic Assessment</a:t>
            </a:r>
            <a:br>
              <a:rPr lang="en-US" sz="4000" dirty="0" smtClean="0"/>
            </a:br>
            <a:r>
              <a:rPr lang="en-US" sz="3600" dirty="0" smtClean="0"/>
              <a:t>Examine Learning Potential and </a:t>
            </a:r>
            <a:r>
              <a:rPr lang="en-US" sz="3600" dirty="0"/>
              <a:t>Outcomes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54050060"/>
              </p:ext>
            </p:extLst>
          </p:nvPr>
        </p:nvGraphicFramePr>
        <p:xfrm>
          <a:off x="2383116" y="2581071"/>
          <a:ext cx="4591050" cy="3538539"/>
        </p:xfrm>
        <a:graphic>
          <a:graphicData uri="http://schemas.openxmlformats.org/drawingml/2006/table">
            <a:tbl>
              <a:tblPr firstRow="1" bandRow="1">
                <a:tableStyleId>{8A107856-5554-42FB-B03E-39F5DBC370BA}</a:tableStyleId>
              </a:tblPr>
              <a:tblGrid>
                <a:gridCol w="1530350">
                  <a:extLst>
                    <a:ext uri="{9D8B030D-6E8A-4147-A177-3AD203B41FA5}">
                      <a16:colId xmlns:a16="http://schemas.microsoft.com/office/drawing/2014/main" val="20000"/>
                    </a:ext>
                  </a:extLst>
                </a:gridCol>
                <a:gridCol w="1530350">
                  <a:extLst>
                    <a:ext uri="{9D8B030D-6E8A-4147-A177-3AD203B41FA5}">
                      <a16:colId xmlns:a16="http://schemas.microsoft.com/office/drawing/2014/main" val="20001"/>
                    </a:ext>
                  </a:extLst>
                </a:gridCol>
                <a:gridCol w="1530350">
                  <a:extLst>
                    <a:ext uri="{9D8B030D-6E8A-4147-A177-3AD203B41FA5}">
                      <a16:colId xmlns:a16="http://schemas.microsoft.com/office/drawing/2014/main" val="20002"/>
                    </a:ext>
                  </a:extLst>
                </a:gridCol>
              </a:tblGrid>
              <a:tr h="1179513">
                <a:tc>
                  <a:txBody>
                    <a:bodyPr/>
                    <a:lstStyle/>
                    <a:p>
                      <a:endParaRPr lang="en-US" sz="1800" dirty="0"/>
                    </a:p>
                  </a:txBody>
                  <a:tcPr marL="68580" marR="68580"/>
                </a:tc>
                <a:tc>
                  <a:txBody>
                    <a:bodyPr/>
                    <a:lstStyle/>
                    <a:p>
                      <a:endParaRPr lang="en-US" sz="1800"/>
                    </a:p>
                  </a:txBody>
                  <a:tcPr marL="68580" marR="68580"/>
                </a:tc>
                <a:tc>
                  <a:txBody>
                    <a:bodyPr/>
                    <a:lstStyle/>
                    <a:p>
                      <a:endParaRPr lang="en-US" sz="1800"/>
                    </a:p>
                  </a:txBody>
                  <a:tcPr marL="68580" marR="68580"/>
                </a:tc>
                <a:extLst>
                  <a:ext uri="{0D108BD9-81ED-4DB2-BD59-A6C34878D82A}">
                    <a16:rowId xmlns:a16="http://schemas.microsoft.com/office/drawing/2014/main" val="10000"/>
                  </a:ext>
                </a:extLst>
              </a:tr>
              <a:tr h="1179513">
                <a:tc>
                  <a:txBody>
                    <a:bodyPr/>
                    <a:lstStyle/>
                    <a:p>
                      <a:endParaRPr lang="en-US" sz="1800"/>
                    </a:p>
                  </a:txBody>
                  <a:tcPr marL="68580" marR="68580"/>
                </a:tc>
                <a:tc>
                  <a:txBody>
                    <a:bodyPr/>
                    <a:lstStyle/>
                    <a:p>
                      <a:endParaRPr lang="en-US" sz="1800" dirty="0"/>
                    </a:p>
                  </a:txBody>
                  <a:tcPr marL="68580" marR="68580"/>
                </a:tc>
                <a:tc>
                  <a:txBody>
                    <a:bodyPr/>
                    <a:lstStyle/>
                    <a:p>
                      <a:endParaRPr lang="en-US" sz="1800" dirty="0"/>
                    </a:p>
                  </a:txBody>
                  <a:tcPr marL="68580" marR="68580"/>
                </a:tc>
                <a:extLst>
                  <a:ext uri="{0D108BD9-81ED-4DB2-BD59-A6C34878D82A}">
                    <a16:rowId xmlns:a16="http://schemas.microsoft.com/office/drawing/2014/main" val="10001"/>
                  </a:ext>
                </a:extLst>
              </a:tr>
              <a:tr h="1179513">
                <a:tc>
                  <a:txBody>
                    <a:bodyPr/>
                    <a:lstStyle/>
                    <a:p>
                      <a:endParaRPr lang="en-US" sz="1800" dirty="0"/>
                    </a:p>
                  </a:txBody>
                  <a:tcPr marL="68580" marR="68580"/>
                </a:tc>
                <a:tc>
                  <a:txBody>
                    <a:bodyPr/>
                    <a:lstStyle/>
                    <a:p>
                      <a:endParaRPr lang="en-US" sz="1800" dirty="0"/>
                    </a:p>
                  </a:txBody>
                  <a:tcPr marL="68580" marR="68580"/>
                </a:tc>
                <a:tc>
                  <a:txBody>
                    <a:bodyPr/>
                    <a:lstStyle/>
                    <a:p>
                      <a:endParaRPr lang="en-US" sz="1800" dirty="0"/>
                    </a:p>
                  </a:txBody>
                  <a:tcPr marL="68580" marR="68580"/>
                </a:tc>
                <a:extLst>
                  <a:ext uri="{0D108BD9-81ED-4DB2-BD59-A6C34878D82A}">
                    <a16:rowId xmlns:a16="http://schemas.microsoft.com/office/drawing/2014/main" val="10002"/>
                  </a:ext>
                </a:extLst>
              </a:tr>
            </a:tbl>
          </a:graphicData>
        </a:graphic>
      </p:graphicFrame>
      <p:sp>
        <p:nvSpPr>
          <p:cNvPr id="6" name="TextBox 5"/>
          <p:cNvSpPr txBox="1"/>
          <p:nvPr/>
        </p:nvSpPr>
        <p:spPr>
          <a:xfrm>
            <a:off x="2306306" y="6273800"/>
            <a:ext cx="4629150" cy="584200"/>
          </a:xfrm>
          <a:prstGeom prst="rect">
            <a:avLst/>
          </a:prstGeom>
          <a:noFill/>
        </p:spPr>
        <p:txBody>
          <a:bodyPr>
            <a:spAutoFit/>
          </a:bodyPr>
          <a:lstStyle/>
          <a:p>
            <a:pPr algn="ctr">
              <a:defRPr/>
            </a:pPr>
            <a:r>
              <a:rPr lang="en-US" sz="3200" dirty="0"/>
              <a:t>Student Performance</a:t>
            </a:r>
          </a:p>
        </p:txBody>
      </p:sp>
      <p:sp>
        <p:nvSpPr>
          <p:cNvPr id="7" name="TextBox 6"/>
          <p:cNvSpPr txBox="1"/>
          <p:nvPr/>
        </p:nvSpPr>
        <p:spPr>
          <a:xfrm rot="16200000">
            <a:off x="-25495" y="4137967"/>
            <a:ext cx="3505200" cy="584776"/>
          </a:xfrm>
          <a:prstGeom prst="rect">
            <a:avLst/>
          </a:prstGeom>
          <a:noFill/>
        </p:spPr>
        <p:txBody>
          <a:bodyPr>
            <a:spAutoFit/>
          </a:bodyPr>
          <a:lstStyle/>
          <a:p>
            <a:pPr algn="ctr">
              <a:defRPr/>
            </a:pPr>
            <a:r>
              <a:rPr lang="en-US" sz="3200" dirty="0"/>
              <a:t>Student Effort</a:t>
            </a:r>
            <a:r>
              <a:rPr lang="en-US" dirty="0"/>
              <a:t>  </a:t>
            </a:r>
          </a:p>
        </p:txBody>
      </p:sp>
      <p:sp>
        <p:nvSpPr>
          <p:cNvPr id="8" name="5-Point Star 7"/>
          <p:cNvSpPr/>
          <p:nvPr/>
        </p:nvSpPr>
        <p:spPr>
          <a:xfrm>
            <a:off x="2611716" y="5552869"/>
            <a:ext cx="353060" cy="391724"/>
          </a:xfrm>
          <a:prstGeom prst="star5">
            <a:avLst/>
          </a:prstGeom>
          <a:ln>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a:lstStyle/>
          <a:p>
            <a:pPr>
              <a:defRPr/>
            </a:pPr>
            <a:endParaRPr lang="en-US"/>
          </a:p>
        </p:txBody>
      </p:sp>
      <p:sp>
        <p:nvSpPr>
          <p:cNvPr id="9" name="5-Point Star 8"/>
          <p:cNvSpPr/>
          <p:nvPr/>
        </p:nvSpPr>
        <p:spPr>
          <a:xfrm>
            <a:off x="6440766" y="5552869"/>
            <a:ext cx="353060" cy="391724"/>
          </a:xfrm>
          <a:prstGeom prst="star5">
            <a:avLst/>
          </a:prstGeom>
          <a:ln>
            <a:solidFill>
              <a:schemeClr val="accent5">
                <a:lumMod val="75000"/>
              </a:schemeClr>
            </a:solidFill>
          </a:ln>
        </p:spPr>
        <p:style>
          <a:lnRef idx="1">
            <a:schemeClr val="accent5"/>
          </a:lnRef>
          <a:fillRef idx="3">
            <a:schemeClr val="accent5"/>
          </a:fillRef>
          <a:effectRef idx="2">
            <a:schemeClr val="accent5"/>
          </a:effectRef>
          <a:fontRef idx="minor">
            <a:schemeClr val="lt1"/>
          </a:fontRef>
        </p:style>
        <p:txBody>
          <a:bodyPr/>
          <a:lstStyle/>
          <a:p>
            <a:pPr>
              <a:defRPr/>
            </a:pPr>
            <a:endParaRPr lang="en-US"/>
          </a:p>
        </p:txBody>
      </p:sp>
      <p:sp>
        <p:nvSpPr>
          <p:cNvPr id="11" name="5-Point Star 10"/>
          <p:cNvSpPr/>
          <p:nvPr/>
        </p:nvSpPr>
        <p:spPr>
          <a:xfrm>
            <a:off x="2611716" y="3190669"/>
            <a:ext cx="353060" cy="391724"/>
          </a:xfrm>
          <a:prstGeom prst="star5">
            <a:avLst/>
          </a:prstGeom>
          <a:ln>
            <a:solidFill>
              <a:schemeClr val="accent4">
                <a:lumMod val="75000"/>
              </a:schemeClr>
            </a:solidFill>
          </a:ln>
        </p:spPr>
        <p:style>
          <a:lnRef idx="1">
            <a:schemeClr val="accent4"/>
          </a:lnRef>
          <a:fillRef idx="3">
            <a:schemeClr val="accent4"/>
          </a:fillRef>
          <a:effectRef idx="2">
            <a:schemeClr val="accent4"/>
          </a:effectRef>
          <a:fontRef idx="minor">
            <a:schemeClr val="lt1"/>
          </a:fontRef>
        </p:style>
        <p:txBody>
          <a:bodyPr/>
          <a:lstStyle/>
          <a:p>
            <a:pPr>
              <a:defRPr/>
            </a:pPr>
            <a:endParaRPr lang="en-US"/>
          </a:p>
        </p:txBody>
      </p:sp>
      <p:sp>
        <p:nvSpPr>
          <p:cNvPr id="4" name="Curved Down Arrow 3"/>
          <p:cNvSpPr/>
          <p:nvPr/>
        </p:nvSpPr>
        <p:spPr>
          <a:xfrm>
            <a:off x="2800877" y="4638469"/>
            <a:ext cx="3862472" cy="914400"/>
          </a:xfrm>
          <a:prstGeom prst="curved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solidFill>
                <a:schemeClr val="tx1"/>
              </a:solidFill>
            </a:endParaRPr>
          </a:p>
        </p:txBody>
      </p:sp>
      <p:sp>
        <p:nvSpPr>
          <p:cNvPr id="13" name="Curved Down Arrow 12"/>
          <p:cNvSpPr/>
          <p:nvPr/>
        </p:nvSpPr>
        <p:spPr>
          <a:xfrm rot="16200000">
            <a:off x="1201740" y="4162221"/>
            <a:ext cx="2324650" cy="495299"/>
          </a:xfrm>
          <a:prstGeom prst="curved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492573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4" grpId="0" animBg="1"/>
      <p:bldP spid="1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Content Placeholder 2"/>
          <p:cNvSpPr>
            <a:spLocks noGrp="1"/>
          </p:cNvSpPr>
          <p:nvPr>
            <p:ph idx="1"/>
          </p:nvPr>
        </p:nvSpPr>
        <p:spPr/>
        <p:txBody>
          <a:bodyPr/>
          <a:lstStyle/>
          <a:p>
            <a:r>
              <a:rPr lang="en-US" sz="3600" dirty="0">
                <a:hlinkClick r:id="rId2"/>
              </a:rPr>
              <a:t>www.seacdc.org/resources</a:t>
            </a:r>
            <a:r>
              <a:rPr lang="en-US" sz="3600" dirty="0"/>
              <a:t> </a:t>
            </a:r>
          </a:p>
          <a:p>
            <a:r>
              <a:rPr lang="en-US" sz="3600" dirty="0">
                <a:hlinkClick r:id="rId3"/>
              </a:rPr>
              <a:t>http://</a:t>
            </a:r>
            <a:r>
              <a:rPr lang="en-US" sz="3600" dirty="0" smtClean="0">
                <a:hlinkClick r:id="rId3"/>
              </a:rPr>
              <a:t>www.seacdc.org/professional-development.html</a:t>
            </a:r>
          </a:p>
          <a:p>
            <a:r>
              <a:rPr lang="en-US" sz="3600" dirty="0" smtClean="0">
                <a:hlinkClick r:id="rId3"/>
              </a:rPr>
              <a:t>www.omnie.ocali.org</a:t>
            </a:r>
            <a:r>
              <a:rPr lang="en-US" sz="3600" dirty="0" smtClean="0"/>
              <a:t> </a:t>
            </a:r>
          </a:p>
          <a:p>
            <a:r>
              <a:rPr lang="en-US" sz="3600" dirty="0" smtClean="0">
                <a:hlinkClick r:id="rId4"/>
              </a:rPr>
              <a:t>www.doe.virginia.gov</a:t>
            </a:r>
            <a:r>
              <a:rPr lang="en-US" sz="3600" dirty="0" smtClean="0"/>
              <a:t> (Search SLP)</a:t>
            </a:r>
          </a:p>
          <a:p>
            <a:r>
              <a:rPr lang="en-US" sz="3600" dirty="0" smtClean="0">
                <a:hlinkClick r:id="rId5"/>
              </a:rPr>
              <a:t>www.leadersproject.org</a:t>
            </a:r>
            <a:r>
              <a:rPr lang="en-US" sz="3600" dirty="0" smtClean="0"/>
              <a:t> </a:t>
            </a:r>
          </a:p>
          <a:p>
            <a:endParaRPr lang="en-US" dirty="0"/>
          </a:p>
        </p:txBody>
      </p:sp>
    </p:spTree>
    <p:extLst>
      <p:ext uri="{BB962C8B-B14F-4D97-AF65-F5344CB8AC3E}">
        <p14:creationId xmlns:p14="http://schemas.microsoft.com/office/powerpoint/2010/main" val="6099307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Talking EBP</a:t>
            </a:r>
            <a:endParaRPr lang="en-US" dirty="0"/>
          </a:p>
        </p:txBody>
      </p:sp>
      <p:sp>
        <p:nvSpPr>
          <p:cNvPr id="5" name="Content Placeholder 4"/>
          <p:cNvSpPr>
            <a:spLocks noGrp="1"/>
          </p:cNvSpPr>
          <p:nvPr>
            <p:ph sz="half" idx="1"/>
          </p:nvPr>
        </p:nvSpPr>
        <p:spPr>
          <a:xfrm>
            <a:off x="202675" y="2249426"/>
            <a:ext cx="4293125" cy="4525963"/>
          </a:xfrm>
        </p:spPr>
        <p:txBody>
          <a:bodyPr>
            <a:noAutofit/>
          </a:bodyPr>
          <a:lstStyle/>
          <a:p>
            <a:r>
              <a:rPr lang="en-US" sz="2400" dirty="0" smtClean="0">
                <a:hlinkClick r:id="rId2"/>
              </a:rPr>
              <a:t>Free Newsletter</a:t>
            </a:r>
          </a:p>
          <a:p>
            <a:r>
              <a:rPr lang="en-US" sz="2400" dirty="0" smtClean="0">
                <a:hlinkClick r:id="rId2"/>
              </a:rPr>
              <a:t>2x per year</a:t>
            </a:r>
            <a:endParaRPr lang="en-US" sz="2400" dirty="0" smtClean="0"/>
          </a:p>
          <a:p>
            <a:endParaRPr lang="en-US" sz="2400" dirty="0" smtClean="0"/>
          </a:p>
          <a:p>
            <a:pPr marL="566928" indent="-457200">
              <a:buFont typeface="+mj-lt"/>
              <a:buAutoNum type="arabicPeriod"/>
            </a:pPr>
            <a:r>
              <a:rPr lang="en-US" sz="2400" dirty="0" smtClean="0"/>
              <a:t>Need to Know</a:t>
            </a:r>
          </a:p>
          <a:p>
            <a:pPr marL="566928" indent="-457200">
              <a:buFont typeface="+mj-lt"/>
              <a:buAutoNum type="arabicPeriod"/>
            </a:pPr>
            <a:r>
              <a:rPr lang="en-US" sz="2400" dirty="0" smtClean="0"/>
              <a:t>Test Your Knowledge</a:t>
            </a:r>
          </a:p>
          <a:p>
            <a:pPr marL="566928" indent="-457200">
              <a:buFont typeface="+mj-lt"/>
              <a:buAutoNum type="arabicPeriod"/>
            </a:pPr>
            <a:r>
              <a:rPr lang="en-US" sz="2400" dirty="0" smtClean="0"/>
              <a:t>Practically Speaking</a:t>
            </a:r>
          </a:p>
          <a:p>
            <a:pPr marL="566928" indent="-457200">
              <a:buFont typeface="+mj-lt"/>
              <a:buAutoNum type="arabicPeriod"/>
            </a:pPr>
            <a:r>
              <a:rPr lang="en-US" sz="2400" dirty="0" smtClean="0"/>
              <a:t>Working with Data</a:t>
            </a:r>
          </a:p>
          <a:p>
            <a:pPr marL="566928" indent="-457200">
              <a:buFont typeface="+mj-lt"/>
              <a:buAutoNum type="arabicPeriod"/>
            </a:pPr>
            <a:r>
              <a:rPr lang="en-US" sz="2400" dirty="0" smtClean="0"/>
              <a:t>More to Explore</a:t>
            </a:r>
            <a:endParaRPr lang="en-US" sz="2400" dirty="0"/>
          </a:p>
        </p:txBody>
      </p:sp>
      <p:pic>
        <p:nvPicPr>
          <p:cNvPr id="7" name="Content Placeholder 6" descr="Screen Shot 2016-11-02 at 3.05.30 PM.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35195" t="15372" r="35313" b="32138"/>
          <a:stretch/>
        </p:blipFill>
        <p:spPr>
          <a:xfrm rot="263498">
            <a:off x="4080515" y="1159421"/>
            <a:ext cx="4648002" cy="5170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44652237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5710" y="2843088"/>
            <a:ext cx="3383280" cy="877824"/>
          </a:xfrm>
        </p:spPr>
        <p:txBody>
          <a:bodyPr>
            <a:normAutofit/>
          </a:bodyPr>
          <a:lstStyle/>
          <a:p>
            <a:r>
              <a:rPr lang="en-US" sz="3600" dirty="0" smtClean="0"/>
              <a:t>Questions ?</a:t>
            </a:r>
            <a:endParaRPr lang="en-US" sz="3600"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1353" y="1543033"/>
            <a:ext cx="3895594" cy="4835321"/>
          </a:xfrm>
        </p:spPr>
      </p:pic>
    </p:spTree>
    <p:extLst>
      <p:ext uri="{BB962C8B-B14F-4D97-AF65-F5344CB8AC3E}">
        <p14:creationId xmlns:p14="http://schemas.microsoft.com/office/powerpoint/2010/main" val="273425003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8801" y="2697231"/>
            <a:ext cx="7772400" cy="1362075"/>
          </a:xfrm>
        </p:spPr>
        <p:txBody>
          <a:bodyPr/>
          <a:lstStyle/>
          <a:p>
            <a:r>
              <a:rPr lang="en-US" dirty="0" smtClean="0"/>
              <a:t>Key Issue #4</a:t>
            </a:r>
            <a:br>
              <a:rPr lang="en-US" dirty="0" smtClean="0"/>
            </a:br>
            <a:r>
              <a:rPr lang="en-US" dirty="0" smtClean="0"/>
              <a:t>Disproportionality and Over identification</a:t>
            </a:r>
            <a:endParaRPr lang="en-US" dirty="0"/>
          </a:p>
        </p:txBody>
      </p:sp>
    </p:spTree>
    <p:extLst>
      <p:ext uri="{BB962C8B-B14F-4D97-AF65-F5344CB8AC3E}">
        <p14:creationId xmlns:p14="http://schemas.microsoft.com/office/powerpoint/2010/main" val="1507676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Disproportionate </a:t>
            </a:r>
            <a:r>
              <a:rPr lang="en-US" b="1" dirty="0"/>
              <a:t>Representation</a:t>
            </a:r>
            <a:endParaRPr lang="en-US" dirty="0"/>
          </a:p>
        </p:txBody>
      </p:sp>
      <p:sp>
        <p:nvSpPr>
          <p:cNvPr id="3" name="Content Placeholder 2"/>
          <p:cNvSpPr>
            <a:spLocks noGrp="1"/>
          </p:cNvSpPr>
          <p:nvPr>
            <p:ph idx="1"/>
          </p:nvPr>
        </p:nvSpPr>
        <p:spPr>
          <a:xfrm>
            <a:off x="510702" y="2552329"/>
            <a:ext cx="8069094" cy="3593750"/>
          </a:xfrm>
        </p:spPr>
        <p:txBody>
          <a:bodyPr>
            <a:noAutofit/>
          </a:bodyPr>
          <a:lstStyle/>
          <a:p>
            <a:r>
              <a:rPr lang="en-US" sz="3600" dirty="0" smtClean="0">
                <a:solidFill>
                  <a:schemeClr val="tx1"/>
                </a:solidFill>
                <a:effectLst/>
              </a:rPr>
              <a:t>Nationally, there continues to be under </a:t>
            </a:r>
            <a:r>
              <a:rPr lang="en-US" sz="3600" dirty="0">
                <a:solidFill>
                  <a:schemeClr val="tx1"/>
                </a:solidFill>
                <a:effectLst/>
              </a:rPr>
              <a:t>or over </a:t>
            </a:r>
            <a:r>
              <a:rPr lang="en-US" sz="3600" dirty="0" smtClean="0">
                <a:solidFill>
                  <a:schemeClr val="tx1"/>
                </a:solidFill>
                <a:effectLst/>
              </a:rPr>
              <a:t>identification </a:t>
            </a:r>
            <a:r>
              <a:rPr lang="en-US" sz="3600" dirty="0">
                <a:solidFill>
                  <a:schemeClr val="tx1"/>
                </a:solidFill>
                <a:effectLst/>
              </a:rPr>
              <a:t>of children from cultural and/or linguistic minorities in groups of children identified with disabilities. </a:t>
            </a:r>
            <a:endParaRPr lang="en-US" sz="3600" dirty="0" smtClean="0">
              <a:solidFill>
                <a:schemeClr val="tx1"/>
              </a:solidFill>
              <a:effectLst/>
            </a:endParaRPr>
          </a:p>
        </p:txBody>
      </p:sp>
    </p:spTree>
    <p:extLst>
      <p:ext uri="{BB962C8B-B14F-4D97-AF65-F5344CB8AC3E}">
        <p14:creationId xmlns:p14="http://schemas.microsoft.com/office/powerpoint/2010/main" val="7867396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IDEA Requirements</a:t>
            </a:r>
            <a:endParaRPr lang="en-US" dirty="0"/>
          </a:p>
        </p:txBody>
      </p:sp>
      <p:sp>
        <p:nvSpPr>
          <p:cNvPr id="3" name="Content Placeholder 2"/>
          <p:cNvSpPr>
            <a:spLocks noGrp="1"/>
          </p:cNvSpPr>
          <p:nvPr>
            <p:ph idx="1"/>
          </p:nvPr>
        </p:nvSpPr>
        <p:spPr>
          <a:xfrm>
            <a:off x="510702" y="2215636"/>
            <a:ext cx="8069094" cy="3930443"/>
          </a:xfrm>
        </p:spPr>
        <p:txBody>
          <a:bodyPr>
            <a:noAutofit/>
          </a:bodyPr>
          <a:lstStyle/>
          <a:p>
            <a:r>
              <a:rPr lang="en-US" sz="3200" dirty="0" smtClean="0">
                <a:solidFill>
                  <a:schemeClr val="tx1"/>
                </a:solidFill>
                <a:effectLst/>
              </a:rPr>
              <a:t>State </a:t>
            </a:r>
            <a:r>
              <a:rPr lang="en-US" sz="3200" dirty="0">
                <a:solidFill>
                  <a:schemeClr val="tx1"/>
                </a:solidFill>
                <a:effectLst/>
              </a:rPr>
              <a:t>education agencies must gather and examine such data </a:t>
            </a:r>
            <a:r>
              <a:rPr lang="en-US" dirty="0">
                <a:solidFill>
                  <a:schemeClr val="tx1"/>
                </a:solidFill>
                <a:effectLst/>
              </a:rPr>
              <a:t>(per IDEA 20 U.S.C. 1418(d) and 34 CFR §300.646) </a:t>
            </a:r>
            <a:endParaRPr lang="en-US" dirty="0" smtClean="0">
              <a:solidFill>
                <a:schemeClr val="tx1"/>
              </a:solidFill>
              <a:effectLst/>
            </a:endParaRPr>
          </a:p>
          <a:p>
            <a:endParaRPr lang="en-US" dirty="0" smtClean="0">
              <a:solidFill>
                <a:schemeClr val="tx1"/>
              </a:solidFill>
              <a:effectLst/>
            </a:endParaRPr>
          </a:p>
          <a:p>
            <a:r>
              <a:rPr lang="en-US" sz="3200" dirty="0" smtClean="0"/>
              <a:t>State </a:t>
            </a:r>
            <a:r>
              <a:rPr lang="en-US" sz="3200" dirty="0"/>
              <a:t>and local education systems </a:t>
            </a:r>
            <a:r>
              <a:rPr lang="en-US" sz="3200" dirty="0" smtClean="0"/>
              <a:t>required to </a:t>
            </a:r>
            <a:r>
              <a:rPr lang="en-US" sz="3200" dirty="0"/>
              <a:t>take steps to address disproportionality </a:t>
            </a:r>
            <a:r>
              <a:rPr lang="en-US" sz="2400" dirty="0"/>
              <a:t>(USDOE, 2015; IDEA reference 20 U.S.C. 1416(a)(3)(C); 34 CFR §300.600(d)(3).). </a:t>
            </a:r>
          </a:p>
          <a:p>
            <a:endParaRPr lang="en-US" sz="2800" dirty="0" smtClean="0">
              <a:solidFill>
                <a:schemeClr val="tx1"/>
              </a:solidFill>
              <a:effectLst/>
            </a:endParaRPr>
          </a:p>
          <a:p>
            <a:pPr marL="109728" indent="0">
              <a:buNone/>
            </a:pPr>
            <a:r>
              <a:rPr lang="en-US" sz="2800" dirty="0" smtClean="0">
                <a:solidFill>
                  <a:schemeClr val="tx1"/>
                </a:solidFill>
                <a:effectLst/>
              </a:rPr>
              <a:t> </a:t>
            </a:r>
            <a:endParaRPr lang="en-US" dirty="0"/>
          </a:p>
        </p:txBody>
      </p:sp>
    </p:spTree>
    <p:extLst>
      <p:ext uri="{BB962C8B-B14F-4D97-AF65-F5344CB8AC3E}">
        <p14:creationId xmlns:p14="http://schemas.microsoft.com/office/powerpoint/2010/main" val="7867396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Every Student Succeeds Act (ESSA)</a:t>
            </a:r>
            <a:endParaRPr lang="en-US" dirty="0"/>
          </a:p>
        </p:txBody>
      </p:sp>
      <p:sp>
        <p:nvSpPr>
          <p:cNvPr id="5" name="Content Placeholder 4"/>
          <p:cNvSpPr>
            <a:spLocks noGrp="1"/>
          </p:cNvSpPr>
          <p:nvPr>
            <p:ph idx="1"/>
          </p:nvPr>
        </p:nvSpPr>
        <p:spPr/>
        <p:txBody>
          <a:bodyPr>
            <a:normAutofit/>
          </a:bodyPr>
          <a:lstStyle/>
          <a:p>
            <a:r>
              <a:rPr lang="en-US" sz="3200" dirty="0" smtClean="0"/>
              <a:t>Replaces No Child Left Behind (NCLB) </a:t>
            </a:r>
          </a:p>
          <a:p>
            <a:r>
              <a:rPr lang="en-US" sz="3200" dirty="0" smtClean="0"/>
              <a:t>Effective July 1, 2017</a:t>
            </a:r>
            <a:endParaRPr lang="en-US" sz="3200" dirty="0"/>
          </a:p>
        </p:txBody>
      </p:sp>
    </p:spTree>
    <p:extLst>
      <p:ext uri="{BB962C8B-B14F-4D97-AF65-F5344CB8AC3E}">
        <p14:creationId xmlns:p14="http://schemas.microsoft.com/office/powerpoint/2010/main" val="70672599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69053"/>
            <a:ext cx="8229600" cy="1066800"/>
          </a:xfrm>
        </p:spPr>
        <p:txBody>
          <a:bodyPr/>
          <a:lstStyle/>
          <a:p>
            <a:r>
              <a:rPr lang="en-US" b="1" dirty="0" smtClean="0"/>
              <a:t>Risk Ratio Comparisons</a:t>
            </a:r>
            <a:endParaRPr lang="en-US" b="1" dirty="0"/>
          </a:p>
        </p:txBody>
      </p:sp>
      <p:sp>
        <p:nvSpPr>
          <p:cNvPr id="8" name="Content Placeholder 7"/>
          <p:cNvSpPr>
            <a:spLocks noGrp="1"/>
          </p:cNvSpPr>
          <p:nvPr>
            <p:ph sz="half" idx="1"/>
          </p:nvPr>
        </p:nvSpPr>
        <p:spPr>
          <a:xfrm>
            <a:off x="457199" y="2249426"/>
            <a:ext cx="3015291" cy="4525963"/>
          </a:xfrm>
        </p:spPr>
        <p:txBody>
          <a:bodyPr/>
          <a:lstStyle/>
          <a:p>
            <a:r>
              <a:rPr lang="en-US" sz="3600" dirty="0" smtClean="0"/>
              <a:t>Compares all students ratio to a sub group ratio</a:t>
            </a:r>
          </a:p>
          <a:p>
            <a:pPr marL="109728" indent="0">
              <a:buNone/>
            </a:pPr>
            <a:endParaRPr lang="en-US"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159691679"/>
              </p:ext>
            </p:extLst>
          </p:nvPr>
        </p:nvGraphicFramePr>
        <p:xfrm>
          <a:off x="3688676" y="2134574"/>
          <a:ext cx="5011635" cy="44382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65104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Disproportionate </a:t>
            </a:r>
            <a:r>
              <a:rPr lang="en-US" b="1" dirty="0"/>
              <a:t>Representation</a:t>
            </a:r>
            <a:endParaRPr lang="en-US" dirty="0"/>
          </a:p>
        </p:txBody>
      </p:sp>
      <p:sp>
        <p:nvSpPr>
          <p:cNvPr id="3" name="Content Placeholder 2"/>
          <p:cNvSpPr>
            <a:spLocks noGrp="1"/>
          </p:cNvSpPr>
          <p:nvPr>
            <p:ph idx="1"/>
          </p:nvPr>
        </p:nvSpPr>
        <p:spPr>
          <a:xfrm>
            <a:off x="510702" y="2175106"/>
            <a:ext cx="8069094" cy="3970973"/>
          </a:xfrm>
        </p:spPr>
        <p:txBody>
          <a:bodyPr>
            <a:noAutofit/>
          </a:bodyPr>
          <a:lstStyle/>
          <a:p>
            <a:r>
              <a:rPr lang="en-US" dirty="0"/>
              <a:t>Indicator 10 — Reducing the number of students from other cultures in certain disability categories </a:t>
            </a:r>
          </a:p>
          <a:p>
            <a:r>
              <a:rPr lang="en-US" dirty="0" smtClean="0"/>
              <a:t>Identification of LEA via </a:t>
            </a:r>
            <a:r>
              <a:rPr lang="en-US" dirty="0"/>
              <a:t>Risk Ratio c</a:t>
            </a:r>
            <a:r>
              <a:rPr lang="en-US" dirty="0" smtClean="0"/>
              <a:t>alculation</a:t>
            </a:r>
            <a:endParaRPr lang="en-US" sz="2800" dirty="0" smtClean="0">
              <a:solidFill>
                <a:schemeClr val="tx1"/>
              </a:solidFill>
              <a:effectLst/>
            </a:endParaRPr>
          </a:p>
          <a:p>
            <a:r>
              <a:rPr lang="en-US" sz="2800" dirty="0" smtClean="0">
                <a:solidFill>
                  <a:schemeClr val="tx1"/>
                </a:solidFill>
                <a:effectLst/>
              </a:rPr>
              <a:t>5 </a:t>
            </a:r>
            <a:r>
              <a:rPr lang="en-US" sz="2800" dirty="0">
                <a:solidFill>
                  <a:schemeClr val="tx1"/>
                </a:solidFill>
                <a:effectLst/>
              </a:rPr>
              <a:t>disability categories </a:t>
            </a:r>
            <a:r>
              <a:rPr lang="en-US" sz="2800" dirty="0" smtClean="0">
                <a:solidFill>
                  <a:schemeClr val="tx1"/>
                </a:solidFill>
                <a:effectLst/>
              </a:rPr>
              <a:t>with required reporting</a:t>
            </a:r>
          </a:p>
          <a:p>
            <a:pPr lvl="1"/>
            <a:r>
              <a:rPr lang="en-US" dirty="0" smtClean="0"/>
              <a:t>AUTISM  </a:t>
            </a:r>
          </a:p>
          <a:p>
            <a:pPr lvl="1"/>
            <a:r>
              <a:rPr lang="en-US" dirty="0" smtClean="0"/>
              <a:t>INTELLECTUAL DISABILITIES</a:t>
            </a:r>
          </a:p>
          <a:p>
            <a:pPr lvl="1"/>
            <a:r>
              <a:rPr lang="en-US" dirty="0" smtClean="0"/>
              <a:t>EMOTIONAL DISABILITIES</a:t>
            </a:r>
          </a:p>
          <a:p>
            <a:pPr lvl="1"/>
            <a:r>
              <a:rPr lang="en-US" dirty="0" smtClean="0"/>
              <a:t>SPECIFIC LEARNING </a:t>
            </a:r>
            <a:r>
              <a:rPr lang="en-US" dirty="0" smtClean="0"/>
              <a:t>DISABILITIES</a:t>
            </a:r>
            <a:endParaRPr lang="en-US" dirty="0" smtClean="0"/>
          </a:p>
          <a:p>
            <a:pPr lvl="1"/>
            <a:r>
              <a:rPr lang="en-US" dirty="0" smtClean="0"/>
              <a:t>SPEECH LANGUAGE IMPAIRMENT</a:t>
            </a:r>
          </a:p>
          <a:p>
            <a:pPr marL="411480" lvl="1" indent="0">
              <a:buNone/>
            </a:pPr>
            <a:r>
              <a:rPr lang="en-US" dirty="0" smtClean="0"/>
              <a:t> </a:t>
            </a:r>
            <a:endParaRPr lang="en-US" sz="2600" dirty="0" smtClean="0">
              <a:solidFill>
                <a:schemeClr val="tx1"/>
              </a:solidFill>
              <a:effectLst/>
            </a:endParaRPr>
          </a:p>
        </p:txBody>
      </p:sp>
    </p:spTree>
    <p:extLst>
      <p:ext uri="{BB962C8B-B14F-4D97-AF65-F5344CB8AC3E}">
        <p14:creationId xmlns:p14="http://schemas.microsoft.com/office/powerpoint/2010/main" val="207104250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07096" y="917532"/>
            <a:ext cx="8229600" cy="1066800"/>
          </a:xfrm>
        </p:spPr>
        <p:txBody>
          <a:bodyPr>
            <a:normAutofit fontScale="90000"/>
          </a:bodyPr>
          <a:lstStyle/>
          <a:p>
            <a:r>
              <a:rPr lang="en-US" b="1" dirty="0" smtClean="0"/>
              <a:t>Strengthening Criteria for Services</a:t>
            </a:r>
            <a:endParaRPr lang="en-US" dirty="0"/>
          </a:p>
        </p:txBody>
      </p:sp>
      <p:sp>
        <p:nvSpPr>
          <p:cNvPr id="5" name="Content Placeholder 4"/>
          <p:cNvSpPr>
            <a:spLocks noGrp="1"/>
          </p:cNvSpPr>
          <p:nvPr>
            <p:ph idx="1"/>
          </p:nvPr>
        </p:nvSpPr>
        <p:spPr/>
        <p:txBody>
          <a:bodyPr>
            <a:normAutofit fontScale="92500" lnSpcReduction="20000"/>
          </a:bodyPr>
          <a:lstStyle/>
          <a:p>
            <a:pPr marL="507492" indent="-342900"/>
            <a:r>
              <a:rPr lang="en-US" dirty="0" smtClean="0">
                <a:solidFill>
                  <a:schemeClr val="tx1"/>
                </a:solidFill>
                <a:effectLst/>
              </a:rPr>
              <a:t>Addition of state specific regulations on</a:t>
            </a:r>
          </a:p>
          <a:p>
            <a:pPr marL="914400" lvl="1" indent="-457200">
              <a:buFont typeface="Wingdings" charset="2"/>
              <a:buChar char="ü"/>
            </a:pPr>
            <a:r>
              <a:rPr lang="en-US" dirty="0" smtClean="0">
                <a:solidFill>
                  <a:schemeClr val="tx1"/>
                </a:solidFill>
              </a:rPr>
              <a:t>Criteria to address dialect and ELL impact</a:t>
            </a:r>
          </a:p>
          <a:p>
            <a:pPr marL="914400" lvl="1" indent="-457200">
              <a:buFont typeface="Wingdings" charset="2"/>
              <a:buChar char="ü"/>
            </a:pPr>
            <a:r>
              <a:rPr lang="en-US" dirty="0" smtClean="0">
                <a:solidFill>
                  <a:schemeClr val="tx1"/>
                </a:solidFill>
                <a:effectLst/>
              </a:rPr>
              <a:t>Criteria to address impact of poverty (SES)</a:t>
            </a:r>
          </a:p>
          <a:p>
            <a:pPr marL="914400" lvl="1" indent="-457200">
              <a:buFont typeface="Wingdings" charset="2"/>
              <a:buChar char="ü"/>
            </a:pPr>
            <a:r>
              <a:rPr lang="en-US" dirty="0" smtClean="0">
                <a:solidFill>
                  <a:schemeClr val="tx1"/>
                </a:solidFill>
              </a:rPr>
              <a:t>Criteria to address lack of instruction (homelessness and migrant students)</a:t>
            </a:r>
          </a:p>
          <a:p>
            <a:pPr marL="914400" lvl="1" indent="-457200">
              <a:buFont typeface="Wingdings" charset="2"/>
              <a:buChar char="ü"/>
            </a:pPr>
            <a:endParaRPr lang="en-US" dirty="0">
              <a:solidFill>
                <a:schemeClr val="tx1"/>
              </a:solidFill>
              <a:effectLst/>
            </a:endParaRPr>
          </a:p>
          <a:p>
            <a:pPr marL="621792" indent="-457200">
              <a:buFont typeface="Arial"/>
              <a:buChar char="•"/>
            </a:pPr>
            <a:r>
              <a:rPr lang="en-US" dirty="0" smtClean="0"/>
              <a:t>Addition of state guidance on</a:t>
            </a:r>
            <a:r>
              <a:rPr lang="en-US" dirty="0"/>
              <a:t> </a:t>
            </a:r>
            <a:r>
              <a:rPr lang="en-US" dirty="0" smtClean="0"/>
              <a:t>a</a:t>
            </a:r>
            <a:r>
              <a:rPr lang="en-US" dirty="0" smtClean="0">
                <a:solidFill>
                  <a:schemeClr val="tx1"/>
                </a:solidFill>
                <a:effectLst/>
              </a:rPr>
              <a:t>ssessment considerations</a:t>
            </a:r>
          </a:p>
          <a:p>
            <a:pPr marL="1179576" lvl="2" indent="-457200">
              <a:buFont typeface="Wingdings" charset="2"/>
              <a:buChar char="ü"/>
            </a:pPr>
            <a:r>
              <a:rPr lang="en-US" dirty="0" smtClean="0">
                <a:solidFill>
                  <a:schemeClr val="tx1"/>
                </a:solidFill>
              </a:rPr>
              <a:t>Comprehensive Assessment</a:t>
            </a:r>
          </a:p>
          <a:p>
            <a:pPr marL="1179576" lvl="2" indent="-457200">
              <a:buFont typeface="Wingdings" charset="2"/>
              <a:buChar char="ü"/>
            </a:pPr>
            <a:r>
              <a:rPr lang="en-US" dirty="0" smtClean="0">
                <a:solidFill>
                  <a:schemeClr val="tx1"/>
                </a:solidFill>
                <a:effectLst/>
              </a:rPr>
              <a:t>Dynamic Assessment</a:t>
            </a:r>
          </a:p>
          <a:p>
            <a:pPr marL="1179576" lvl="2" indent="-457200">
              <a:buFont typeface="Wingdings" charset="2"/>
              <a:buChar char="ü"/>
            </a:pPr>
            <a:r>
              <a:rPr lang="en-US" dirty="0" smtClean="0">
                <a:solidFill>
                  <a:schemeClr val="tx1"/>
                </a:solidFill>
              </a:rPr>
              <a:t>Dialect</a:t>
            </a:r>
          </a:p>
          <a:p>
            <a:pPr marL="1179576" lvl="2" indent="-457200">
              <a:buFont typeface="Wingdings" charset="2"/>
              <a:buChar char="ü"/>
            </a:pPr>
            <a:r>
              <a:rPr lang="en-US" dirty="0" smtClean="0">
                <a:solidFill>
                  <a:schemeClr val="tx1"/>
                </a:solidFill>
                <a:effectLst/>
              </a:rPr>
              <a:t>Bias in testing</a:t>
            </a:r>
          </a:p>
          <a:p>
            <a:pPr marL="457200" lvl="1" indent="0">
              <a:buNone/>
            </a:pPr>
            <a:endParaRPr lang="en-US" sz="2400" dirty="0" smtClean="0">
              <a:solidFill>
                <a:schemeClr val="tx1"/>
              </a:solidFill>
              <a:effectLst/>
            </a:endParaRPr>
          </a:p>
        </p:txBody>
      </p:sp>
    </p:spTree>
    <p:extLst>
      <p:ext uri="{BB962C8B-B14F-4D97-AF65-F5344CB8AC3E}">
        <p14:creationId xmlns:p14="http://schemas.microsoft.com/office/powerpoint/2010/main" val="378455997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765628"/>
            <a:ext cx="8229600" cy="1066800"/>
          </a:xfrm>
        </p:spPr>
        <p:txBody>
          <a:bodyPr>
            <a:normAutofit fontScale="90000"/>
          </a:bodyPr>
          <a:lstStyle/>
          <a:p>
            <a:r>
              <a:rPr lang="en-US" b="0" dirty="0"/>
              <a:t>Evaluation and Eligibility for Speech-Language Services in Schools</a:t>
            </a:r>
            <a:endParaRPr lang="en-US" dirty="0"/>
          </a:p>
        </p:txBody>
      </p:sp>
      <p:sp>
        <p:nvSpPr>
          <p:cNvPr id="3" name="Content Placeholder 2"/>
          <p:cNvSpPr>
            <a:spLocks noGrp="1"/>
          </p:cNvSpPr>
          <p:nvPr>
            <p:ph idx="1"/>
          </p:nvPr>
        </p:nvSpPr>
        <p:spPr>
          <a:xfrm>
            <a:off x="457200" y="2046514"/>
            <a:ext cx="8229600" cy="4528022"/>
          </a:xfrm>
        </p:spPr>
        <p:txBody>
          <a:bodyPr>
            <a:normAutofit/>
          </a:bodyPr>
          <a:lstStyle/>
          <a:p>
            <a:r>
              <a:rPr lang="en-US" dirty="0" smtClean="0"/>
              <a:t>Reviews </a:t>
            </a:r>
            <a:r>
              <a:rPr lang="en-US" dirty="0"/>
              <a:t>variations in terminology, federal and state regulations, and state, local, and professional </a:t>
            </a:r>
            <a:r>
              <a:rPr lang="en-US" dirty="0" smtClean="0"/>
              <a:t>guidance for cultural differences, dialect and the impact of poverty</a:t>
            </a:r>
          </a:p>
          <a:p>
            <a:r>
              <a:rPr lang="en-US" dirty="0"/>
              <a:t>E</a:t>
            </a:r>
            <a:r>
              <a:rPr lang="en-US" dirty="0" smtClean="0"/>
              <a:t>valuation </a:t>
            </a:r>
            <a:r>
              <a:rPr lang="en-US" dirty="0"/>
              <a:t>requirements and examples of differing state requirements </a:t>
            </a:r>
            <a:r>
              <a:rPr lang="en-US" dirty="0" smtClean="0"/>
              <a:t> and evidence-based </a:t>
            </a:r>
            <a:r>
              <a:rPr lang="en-US" dirty="0"/>
              <a:t>recommendations </a:t>
            </a:r>
            <a:endParaRPr lang="en-US" dirty="0" smtClean="0"/>
          </a:p>
          <a:p>
            <a:r>
              <a:rPr lang="en-US" dirty="0" smtClean="0">
                <a:hlinkClick r:id="rId2"/>
              </a:rPr>
              <a:t>(Ireland &amp; Conrad, 2016) http</a:t>
            </a:r>
            <a:r>
              <a:rPr lang="en-US" dirty="0">
                <a:hlinkClick r:id="rId2"/>
              </a:rPr>
              <a:t>://</a:t>
            </a:r>
            <a:r>
              <a:rPr lang="en-US" dirty="0" smtClean="0">
                <a:hlinkClick r:id="rId2"/>
              </a:rPr>
              <a:t>perspectives.pubs.asha.org/article.aspx?articleid=2595559&amp;resultClick=3</a:t>
            </a:r>
            <a:r>
              <a:rPr lang="en-US" dirty="0" smtClean="0"/>
              <a:t> </a:t>
            </a:r>
            <a:endParaRPr lang="en-US" dirty="0"/>
          </a:p>
        </p:txBody>
      </p:sp>
    </p:spTree>
    <p:extLst>
      <p:ext uri="{BB962C8B-B14F-4D97-AF65-F5344CB8AC3E}">
        <p14:creationId xmlns:p14="http://schemas.microsoft.com/office/powerpoint/2010/main" val="2947784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smtClean="0"/>
              <a:t>Professional Development</a:t>
            </a:r>
            <a:endParaRPr lang="en-US" dirty="0"/>
          </a:p>
        </p:txBody>
      </p:sp>
      <p:sp>
        <p:nvSpPr>
          <p:cNvPr id="5" name="Content Placeholder 4"/>
          <p:cNvSpPr>
            <a:spLocks noGrp="1"/>
          </p:cNvSpPr>
          <p:nvPr>
            <p:ph idx="1"/>
          </p:nvPr>
        </p:nvSpPr>
        <p:spPr/>
        <p:txBody>
          <a:bodyPr/>
          <a:lstStyle/>
          <a:p>
            <a:pPr marL="164592" indent="0">
              <a:buNone/>
            </a:pPr>
            <a:r>
              <a:rPr lang="en-US" dirty="0" smtClean="0">
                <a:solidFill>
                  <a:schemeClr val="tx1"/>
                </a:solidFill>
                <a:effectLst/>
              </a:rPr>
              <a:t>Support is offered </a:t>
            </a:r>
            <a:r>
              <a:rPr lang="en-US" dirty="0">
                <a:solidFill>
                  <a:schemeClr val="tx1"/>
                </a:solidFill>
                <a:effectLst/>
              </a:rPr>
              <a:t>in multiple states </a:t>
            </a:r>
            <a:r>
              <a:rPr lang="en-US" dirty="0" smtClean="0">
                <a:solidFill>
                  <a:schemeClr val="tx1"/>
                </a:solidFill>
                <a:effectLst/>
              </a:rPr>
              <a:t>to provide suggestions for </a:t>
            </a:r>
            <a:r>
              <a:rPr lang="en-US" dirty="0">
                <a:solidFill>
                  <a:schemeClr val="tx1"/>
                </a:solidFill>
                <a:effectLst/>
              </a:rPr>
              <a:t>what SLPs can do to help address this issue, including: </a:t>
            </a:r>
            <a:endParaRPr lang="en-US" dirty="0" smtClean="0">
              <a:solidFill>
                <a:schemeClr val="tx1"/>
              </a:solidFill>
              <a:effectLst/>
            </a:endParaRPr>
          </a:p>
          <a:p>
            <a:pPr lvl="1"/>
            <a:r>
              <a:rPr lang="en-US" sz="2400" dirty="0" smtClean="0">
                <a:solidFill>
                  <a:schemeClr val="tx1"/>
                </a:solidFill>
                <a:effectLst/>
              </a:rPr>
              <a:t>Dialectal </a:t>
            </a:r>
            <a:r>
              <a:rPr lang="en-US" sz="2400" dirty="0">
                <a:solidFill>
                  <a:schemeClr val="tx1"/>
                </a:solidFill>
                <a:effectLst/>
              </a:rPr>
              <a:t>and linguistic variation considerations in assessment, instruction, and treatment</a:t>
            </a:r>
          </a:p>
          <a:p>
            <a:pPr lvl="1"/>
            <a:r>
              <a:rPr lang="en-US" sz="2400" dirty="0">
                <a:solidFill>
                  <a:schemeClr val="tx1"/>
                </a:solidFill>
                <a:effectLst/>
              </a:rPr>
              <a:t>Low SES &amp; poverty factors in assessing risk for LI and related disabilities</a:t>
            </a:r>
          </a:p>
          <a:p>
            <a:pPr lvl="1"/>
            <a:r>
              <a:rPr lang="en-US" sz="2400" dirty="0">
                <a:solidFill>
                  <a:schemeClr val="tx1"/>
                </a:solidFill>
                <a:effectLst/>
              </a:rPr>
              <a:t>Informing evidence based decision making processes in your school/school system</a:t>
            </a:r>
          </a:p>
          <a:p>
            <a:endParaRPr lang="en-US" dirty="0">
              <a:solidFill>
                <a:schemeClr val="tx1"/>
              </a:solidFill>
            </a:endParaRPr>
          </a:p>
        </p:txBody>
      </p:sp>
    </p:spTree>
    <p:extLst>
      <p:ext uri="{BB962C8B-B14F-4D97-AF65-F5344CB8AC3E}">
        <p14:creationId xmlns:p14="http://schemas.microsoft.com/office/powerpoint/2010/main" val="24889108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9726" y="754693"/>
            <a:ext cx="8229600" cy="1066800"/>
          </a:xfrm>
        </p:spPr>
        <p:txBody>
          <a:bodyPr>
            <a:normAutofit/>
          </a:bodyPr>
          <a:lstStyle/>
          <a:p>
            <a:r>
              <a:rPr lang="en-US" sz="4400" dirty="0" smtClean="0"/>
              <a:t>Resources</a:t>
            </a:r>
            <a:endParaRPr lang="en-US" sz="4400" dirty="0"/>
          </a:p>
        </p:txBody>
      </p:sp>
      <p:sp>
        <p:nvSpPr>
          <p:cNvPr id="5" name="Content Placeholder 4"/>
          <p:cNvSpPr>
            <a:spLocks noGrp="1"/>
          </p:cNvSpPr>
          <p:nvPr>
            <p:ph idx="1"/>
          </p:nvPr>
        </p:nvSpPr>
        <p:spPr>
          <a:xfrm>
            <a:off x="457200" y="1678488"/>
            <a:ext cx="8229600" cy="4896048"/>
          </a:xfrm>
        </p:spPr>
        <p:txBody>
          <a:bodyPr>
            <a:normAutofit fontScale="92500"/>
          </a:bodyPr>
          <a:lstStyle/>
          <a:p>
            <a:pPr marL="109728" indent="0">
              <a:buNone/>
            </a:pPr>
            <a:r>
              <a:rPr lang="en-US" dirty="0" smtClean="0">
                <a:hlinkClick r:id="rId3"/>
              </a:rPr>
              <a:t>Racial And Ethnic Disparities In Special Education</a:t>
            </a:r>
            <a:endParaRPr lang="en-US" dirty="0" smtClean="0"/>
          </a:p>
          <a:p>
            <a:pPr marL="109728" indent="0">
              <a:buNone/>
            </a:pPr>
            <a:endParaRPr lang="en-US" dirty="0" smtClean="0"/>
          </a:p>
          <a:p>
            <a:pPr marL="109728" indent="0">
              <a:buNone/>
            </a:pPr>
            <a:r>
              <a:rPr lang="en-US" dirty="0" smtClean="0"/>
              <a:t>Dialect</a:t>
            </a:r>
          </a:p>
          <a:p>
            <a:r>
              <a:rPr lang="en-US" dirty="0">
                <a:hlinkClick r:id="rId4"/>
              </a:rPr>
              <a:t>Understanding English Language Variation in U.S. </a:t>
            </a:r>
            <a:r>
              <a:rPr lang="en-US" dirty="0" smtClean="0">
                <a:hlinkClick r:id="rId4"/>
              </a:rPr>
              <a:t>Schools</a:t>
            </a:r>
            <a:endParaRPr lang="en-US" dirty="0" smtClean="0"/>
          </a:p>
          <a:p>
            <a:r>
              <a:rPr lang="en-US" dirty="0" smtClean="0">
                <a:hlinkClick r:id="rId5"/>
              </a:rPr>
              <a:t>Phonological Features of African American English</a:t>
            </a:r>
            <a:endParaRPr lang="en-US" dirty="0" smtClean="0"/>
          </a:p>
          <a:p>
            <a:pPr marL="109728" indent="0">
              <a:buNone/>
            </a:pPr>
            <a:r>
              <a:rPr lang="en-US" dirty="0" smtClean="0"/>
              <a:t>Poverty</a:t>
            </a:r>
          </a:p>
          <a:p>
            <a:r>
              <a:rPr lang="en-US" dirty="0" smtClean="0">
                <a:hlinkClick r:id="rId6"/>
              </a:rPr>
              <a:t>Eric </a:t>
            </a:r>
            <a:r>
              <a:rPr lang="en-US" dirty="0">
                <a:hlinkClick r:id="rId6"/>
              </a:rPr>
              <a:t>J</a:t>
            </a:r>
            <a:r>
              <a:rPr lang="en-US" dirty="0" smtClean="0">
                <a:hlinkClick r:id="rId6"/>
              </a:rPr>
              <a:t>ensen Teaching with Poverty in Mind</a:t>
            </a:r>
            <a:endParaRPr lang="en-US" dirty="0" smtClean="0"/>
          </a:p>
          <a:p>
            <a:pPr fontAlgn="t"/>
            <a:r>
              <a:rPr lang="en-US" dirty="0">
                <a:hlinkClick r:id="rId7"/>
              </a:rPr>
              <a:t>Increasing Oral and Literate Language Skills of Children in Poverty</a:t>
            </a:r>
            <a:endParaRPr lang="en-US" dirty="0"/>
          </a:p>
          <a:p>
            <a:r>
              <a:rPr lang="en-US" dirty="0" smtClean="0">
                <a:hlinkClick r:id="rId8"/>
              </a:rPr>
              <a:t>Beginning with Babble LEAP Learning</a:t>
            </a:r>
            <a:endParaRPr lang="en-US" dirty="0" smtClean="0"/>
          </a:p>
          <a:p>
            <a:endParaRPr lang="en-US" dirty="0"/>
          </a:p>
        </p:txBody>
      </p:sp>
    </p:spTree>
    <p:extLst>
      <p:ext uri="{BB962C8B-B14F-4D97-AF65-F5344CB8AC3E}">
        <p14:creationId xmlns:p14="http://schemas.microsoft.com/office/powerpoint/2010/main" val="88982264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215710" y="2843088"/>
            <a:ext cx="3383280" cy="877824"/>
          </a:xfrm>
        </p:spPr>
        <p:txBody>
          <a:bodyPr>
            <a:normAutofit/>
          </a:bodyPr>
          <a:lstStyle/>
          <a:p>
            <a:r>
              <a:rPr lang="en-US" sz="3600" dirty="0" smtClean="0"/>
              <a:t>Questions ?</a:t>
            </a:r>
            <a:endParaRPr lang="en-US" sz="3600" dirty="0"/>
          </a:p>
        </p:txBody>
      </p:sp>
      <p:pic>
        <p:nvPicPr>
          <p:cNvPr id="10" name="Content Placeholder 9"/>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1353" y="1543033"/>
            <a:ext cx="3895594" cy="4835321"/>
          </a:xfrm>
        </p:spPr>
      </p:pic>
    </p:spTree>
    <p:extLst>
      <p:ext uri="{BB962C8B-B14F-4D97-AF65-F5344CB8AC3E}">
        <p14:creationId xmlns:p14="http://schemas.microsoft.com/office/powerpoint/2010/main" val="330837985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1016001"/>
            <a:ext cx="7772400" cy="4847770"/>
          </a:xfrm>
        </p:spPr>
        <p:txBody>
          <a:bodyPr/>
          <a:lstStyle/>
          <a:p>
            <a:r>
              <a:rPr lang="en-US" dirty="0" smtClean="0"/>
              <a:t>Key Issue #5: Trending Workload/ Caseload Educational vs. Medical, MTSS, </a:t>
            </a:r>
            <a:r>
              <a:rPr lang="en-US" dirty="0" err="1" smtClean="0"/>
              <a:t>RtI</a:t>
            </a:r>
            <a:r>
              <a:rPr lang="en-US" dirty="0" smtClean="0"/>
              <a:t>, Pre-referral Intervention</a:t>
            </a:r>
            <a:endParaRPr lang="en-US" dirty="0"/>
          </a:p>
        </p:txBody>
      </p:sp>
      <p:sp>
        <p:nvSpPr>
          <p:cNvPr id="5" name="Text Placeholder 4"/>
          <p:cNvSpPr>
            <a:spLocks noGrp="1"/>
          </p:cNvSpPr>
          <p:nvPr>
            <p:ph type="body" idx="1"/>
          </p:nvPr>
        </p:nvSpPr>
        <p:spPr>
          <a:xfrm>
            <a:off x="722313" y="1973943"/>
            <a:ext cx="7772400" cy="2902857"/>
          </a:xfrm>
        </p:spPr>
        <p:txBody>
          <a:bodyPr/>
          <a:lstStyle/>
          <a:p>
            <a:r>
              <a:rPr lang="en-US" dirty="0" smtClean="0"/>
              <a:t>o</a:t>
            </a:r>
            <a:endParaRPr lang="en-US" dirty="0"/>
          </a:p>
        </p:txBody>
      </p:sp>
    </p:spTree>
    <p:extLst>
      <p:ext uri="{BB962C8B-B14F-4D97-AF65-F5344CB8AC3E}">
        <p14:creationId xmlns:p14="http://schemas.microsoft.com/office/powerpoint/2010/main" val="5205939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44674" y="867427"/>
            <a:ext cx="8229600" cy="1066800"/>
          </a:xfrm>
        </p:spPr>
        <p:txBody>
          <a:bodyPr/>
          <a:lstStyle/>
          <a:p>
            <a:r>
              <a:rPr lang="en-US" b="1" dirty="0" smtClean="0"/>
              <a:t>Workload / Caseload</a:t>
            </a:r>
            <a:endParaRPr lang="en-US" b="1" dirty="0"/>
          </a:p>
        </p:txBody>
      </p:sp>
      <p:sp>
        <p:nvSpPr>
          <p:cNvPr id="5" name="Content Placeholder 4"/>
          <p:cNvSpPr>
            <a:spLocks noGrp="1"/>
          </p:cNvSpPr>
          <p:nvPr>
            <p:ph idx="1"/>
          </p:nvPr>
        </p:nvSpPr>
        <p:spPr/>
        <p:txBody>
          <a:bodyPr>
            <a:normAutofit/>
          </a:bodyPr>
          <a:lstStyle/>
          <a:p>
            <a:r>
              <a:rPr lang="en-US" sz="3200" dirty="0" smtClean="0"/>
              <a:t>Most states fund schools using a headcount approach for all students with disabilities</a:t>
            </a:r>
          </a:p>
          <a:p>
            <a:r>
              <a:rPr lang="en-US" sz="3200" dirty="0" smtClean="0"/>
              <a:t>Schools may adopt a workload model but cannot change funding formulas without significant legislative activity</a:t>
            </a:r>
            <a:endParaRPr lang="en-US" sz="3200" dirty="0"/>
          </a:p>
          <a:p>
            <a:r>
              <a:rPr lang="en-US" sz="3200" dirty="0" smtClean="0"/>
              <a:t>Learn about your state’s funding model and how to advocate for change</a:t>
            </a:r>
            <a:endParaRPr lang="en-US" sz="3200" dirty="0"/>
          </a:p>
        </p:txBody>
      </p:sp>
    </p:spTree>
    <p:extLst>
      <p:ext uri="{BB962C8B-B14F-4D97-AF65-F5344CB8AC3E}">
        <p14:creationId xmlns:p14="http://schemas.microsoft.com/office/powerpoint/2010/main" val="8850331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9830" y="706067"/>
            <a:ext cx="8229600" cy="1066800"/>
          </a:xfrm>
        </p:spPr>
        <p:txBody>
          <a:bodyPr/>
          <a:lstStyle/>
          <a:p>
            <a:r>
              <a:rPr lang="en-US" b="1" dirty="0" smtClean="0"/>
              <a:t>Workload</a:t>
            </a:r>
            <a:endParaRPr lang="en-US" dirty="0"/>
          </a:p>
        </p:txBody>
      </p:sp>
      <p:sp>
        <p:nvSpPr>
          <p:cNvPr id="5" name="Content Placeholder 4"/>
          <p:cNvSpPr>
            <a:spLocks noGrp="1"/>
          </p:cNvSpPr>
          <p:nvPr>
            <p:ph idx="1"/>
          </p:nvPr>
        </p:nvSpPr>
        <p:spPr>
          <a:xfrm>
            <a:off x="485342" y="1792406"/>
            <a:ext cx="7777725" cy="4627526"/>
          </a:xfrm>
        </p:spPr>
        <p:txBody>
          <a:bodyPr>
            <a:normAutofit/>
          </a:bodyPr>
          <a:lstStyle/>
          <a:p>
            <a:r>
              <a:rPr lang="en-US" sz="3200" dirty="0" smtClean="0">
                <a:solidFill>
                  <a:schemeClr val="tx1"/>
                </a:solidFill>
                <a:effectLst/>
              </a:rPr>
              <a:t>ASHA </a:t>
            </a:r>
            <a:r>
              <a:rPr lang="en-US" sz="3200" dirty="0">
                <a:solidFill>
                  <a:schemeClr val="tx1"/>
                </a:solidFill>
                <a:effectLst/>
              </a:rPr>
              <a:t>supports a workload model in the </a:t>
            </a:r>
            <a:r>
              <a:rPr lang="en-US" sz="3200" dirty="0" smtClean="0">
                <a:solidFill>
                  <a:schemeClr val="tx1"/>
                </a:solidFill>
                <a:effectLst/>
              </a:rPr>
              <a:t>schools</a:t>
            </a:r>
          </a:p>
          <a:p>
            <a:r>
              <a:rPr lang="en-US" sz="3200" dirty="0" smtClean="0">
                <a:solidFill>
                  <a:schemeClr val="tx1"/>
                </a:solidFill>
                <a:effectLst/>
              </a:rPr>
              <a:t>There </a:t>
            </a:r>
            <a:r>
              <a:rPr lang="en-US" sz="3200" dirty="0">
                <a:solidFill>
                  <a:schemeClr val="tx1"/>
                </a:solidFill>
                <a:effectLst/>
              </a:rPr>
              <a:t>are grassroots efforts underway in many local school systems to pursue a workload </a:t>
            </a:r>
            <a:r>
              <a:rPr lang="en-US" sz="3200" dirty="0" smtClean="0">
                <a:solidFill>
                  <a:schemeClr val="tx1"/>
                </a:solidFill>
                <a:effectLst/>
              </a:rPr>
              <a:t>approach</a:t>
            </a:r>
            <a:endParaRPr lang="en-US" sz="3200" dirty="0"/>
          </a:p>
          <a:p>
            <a:r>
              <a:rPr lang="en-US" sz="3200" dirty="0" smtClean="0">
                <a:solidFill>
                  <a:schemeClr val="tx1"/>
                </a:solidFill>
                <a:effectLst/>
              </a:rPr>
              <a:t>Some states </a:t>
            </a:r>
            <a:r>
              <a:rPr lang="en-US" sz="3200" dirty="0">
                <a:solidFill>
                  <a:schemeClr val="tx1"/>
                </a:solidFill>
                <a:effectLst/>
              </a:rPr>
              <a:t>have taken strides in providing guidance documents or position statements in support of the workload approach. </a:t>
            </a:r>
            <a:endParaRPr lang="en-US" sz="3200" dirty="0" smtClean="0">
              <a:solidFill>
                <a:schemeClr val="tx1"/>
              </a:solidFill>
              <a:effectLst/>
            </a:endParaRPr>
          </a:p>
          <a:p>
            <a:endParaRPr lang="en-US" dirty="0">
              <a:solidFill>
                <a:schemeClr val="tx1"/>
              </a:solidFill>
              <a:effectLst/>
            </a:endParaRPr>
          </a:p>
        </p:txBody>
      </p:sp>
    </p:spTree>
    <p:extLst>
      <p:ext uri="{BB962C8B-B14F-4D97-AF65-F5344CB8AC3E}">
        <p14:creationId xmlns:p14="http://schemas.microsoft.com/office/powerpoint/2010/main" val="235598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Elements of ESSA</a:t>
            </a:r>
            <a:endParaRPr lang="en-US" dirty="0"/>
          </a:p>
        </p:txBody>
      </p:sp>
      <p:sp>
        <p:nvSpPr>
          <p:cNvPr id="3" name="Content Placeholder 2"/>
          <p:cNvSpPr>
            <a:spLocks noGrp="1"/>
          </p:cNvSpPr>
          <p:nvPr>
            <p:ph idx="1"/>
          </p:nvPr>
        </p:nvSpPr>
        <p:spPr/>
        <p:txBody>
          <a:bodyPr>
            <a:normAutofit/>
          </a:bodyPr>
          <a:lstStyle/>
          <a:p>
            <a:r>
              <a:rPr lang="en-US" sz="3200" dirty="0"/>
              <a:t>State Academic Standards and Assessments (including the timing and </a:t>
            </a:r>
            <a:r>
              <a:rPr lang="en-US" sz="3200" dirty="0" smtClean="0"/>
              <a:t>frequency of </a:t>
            </a:r>
            <a:r>
              <a:rPr lang="en-US" sz="3200" dirty="0"/>
              <a:t>testing)</a:t>
            </a:r>
          </a:p>
          <a:p>
            <a:r>
              <a:rPr lang="en-US" sz="3200" dirty="0" smtClean="0"/>
              <a:t>Alternate </a:t>
            </a:r>
            <a:r>
              <a:rPr lang="en-US" sz="3200" dirty="0"/>
              <a:t>Academic Achievement Standards for Student with the Most</a:t>
            </a:r>
          </a:p>
          <a:p>
            <a:r>
              <a:rPr lang="en-US" sz="3200" dirty="0"/>
              <a:t>Significant Cognitive Disabilities</a:t>
            </a:r>
          </a:p>
          <a:p>
            <a:r>
              <a:rPr lang="en-US" sz="3200" dirty="0" smtClean="0"/>
              <a:t>English </a:t>
            </a:r>
            <a:r>
              <a:rPr lang="en-US" sz="3200" dirty="0"/>
              <a:t>Language Proficiency </a:t>
            </a:r>
            <a:r>
              <a:rPr lang="en-US" sz="3200" dirty="0" smtClean="0"/>
              <a:t>Standards</a:t>
            </a:r>
            <a:endParaRPr lang="en-US" sz="3200" dirty="0"/>
          </a:p>
        </p:txBody>
      </p:sp>
    </p:spTree>
    <p:extLst>
      <p:ext uri="{BB962C8B-B14F-4D97-AF65-F5344CB8AC3E}">
        <p14:creationId xmlns:p14="http://schemas.microsoft.com/office/powerpoint/2010/main" val="39661855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9726" y="804797"/>
            <a:ext cx="8229600" cy="1066800"/>
          </a:xfrm>
        </p:spPr>
        <p:txBody>
          <a:bodyPr/>
          <a:lstStyle/>
          <a:p>
            <a:r>
              <a:rPr lang="en-US" b="1" dirty="0" smtClean="0"/>
              <a:t>Workload</a:t>
            </a:r>
            <a:endParaRPr lang="en-US" dirty="0"/>
          </a:p>
        </p:txBody>
      </p:sp>
      <p:sp>
        <p:nvSpPr>
          <p:cNvPr id="5" name="Content Placeholder 4"/>
          <p:cNvSpPr>
            <a:spLocks noGrp="1"/>
          </p:cNvSpPr>
          <p:nvPr>
            <p:ph idx="1"/>
          </p:nvPr>
        </p:nvSpPr>
        <p:spPr>
          <a:xfrm>
            <a:off x="510241" y="1803749"/>
            <a:ext cx="7893368" cy="4815416"/>
          </a:xfrm>
        </p:spPr>
        <p:txBody>
          <a:bodyPr>
            <a:normAutofit lnSpcReduction="10000"/>
          </a:bodyPr>
          <a:lstStyle/>
          <a:p>
            <a:r>
              <a:rPr lang="en-US" dirty="0" smtClean="0">
                <a:solidFill>
                  <a:schemeClr val="tx1"/>
                </a:solidFill>
                <a:effectLst/>
              </a:rPr>
              <a:t>In 2015, a few states began drafting legislative language for a workload approach.  </a:t>
            </a:r>
          </a:p>
          <a:p>
            <a:r>
              <a:rPr lang="en-US" dirty="0" smtClean="0"/>
              <a:t>Ohio</a:t>
            </a:r>
            <a:r>
              <a:rPr lang="en-US" dirty="0"/>
              <a:t>-In July 2014, ODE adopted language to ensure districts utilize a two-prong approach looking at workload first and then </a:t>
            </a:r>
            <a:r>
              <a:rPr lang="en-US" dirty="0" smtClean="0"/>
              <a:t>caseload.</a:t>
            </a:r>
          </a:p>
          <a:p>
            <a:pPr lvl="1"/>
            <a:r>
              <a:rPr lang="en-US" sz="2800" dirty="0" smtClean="0">
                <a:hlinkClick r:id="rId3"/>
              </a:rPr>
              <a:t>Eight guidance videos </a:t>
            </a:r>
            <a:r>
              <a:rPr lang="en-US" sz="2800" dirty="0" smtClean="0"/>
              <a:t>(link) were released to support districts’ </a:t>
            </a:r>
            <a:r>
              <a:rPr lang="en-US" sz="2800" dirty="0"/>
              <a:t>use of workload &amp; caseload </a:t>
            </a:r>
            <a:r>
              <a:rPr lang="en-US" sz="2800" dirty="0" smtClean="0"/>
              <a:t>prongs.</a:t>
            </a:r>
          </a:p>
          <a:p>
            <a:pPr lvl="1"/>
            <a:r>
              <a:rPr lang="en-US" sz="2800" dirty="0" smtClean="0"/>
              <a:t>The Ohio </a:t>
            </a:r>
            <a:r>
              <a:rPr lang="en-US" sz="2800" dirty="0"/>
              <a:t>licensing board </a:t>
            </a:r>
            <a:r>
              <a:rPr lang="en-US" sz="2800" dirty="0" smtClean="0"/>
              <a:t>is working with ODE and state associations to encourage implementation of the new process.</a:t>
            </a:r>
            <a:endParaRPr lang="en-US" sz="2800" dirty="0">
              <a:solidFill>
                <a:schemeClr val="tx1"/>
              </a:solidFill>
              <a:effectLst/>
            </a:endParaRPr>
          </a:p>
        </p:txBody>
      </p:sp>
    </p:spTree>
    <p:extLst>
      <p:ext uri="{BB962C8B-B14F-4D97-AF65-F5344CB8AC3E}">
        <p14:creationId xmlns:p14="http://schemas.microsoft.com/office/powerpoint/2010/main" val="206395341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674" y="817323"/>
            <a:ext cx="8229600" cy="1066800"/>
          </a:xfrm>
        </p:spPr>
        <p:txBody>
          <a:bodyPr/>
          <a:lstStyle/>
          <a:p>
            <a:r>
              <a:rPr lang="en-US" dirty="0" smtClean="0"/>
              <a:t>Medical vs. Educational Models</a:t>
            </a:r>
            <a:endParaRPr lang="en-US" dirty="0"/>
          </a:p>
        </p:txBody>
      </p:sp>
      <p:sp>
        <p:nvSpPr>
          <p:cNvPr id="3" name="Content Placeholder 2"/>
          <p:cNvSpPr>
            <a:spLocks noGrp="1"/>
          </p:cNvSpPr>
          <p:nvPr>
            <p:ph sz="half" idx="1"/>
          </p:nvPr>
        </p:nvSpPr>
        <p:spPr>
          <a:xfrm>
            <a:off x="457200" y="1841326"/>
            <a:ext cx="4038600" cy="4934063"/>
          </a:xfrm>
        </p:spPr>
        <p:txBody>
          <a:bodyPr>
            <a:normAutofit lnSpcReduction="10000"/>
          </a:bodyPr>
          <a:lstStyle/>
          <a:p>
            <a:r>
              <a:rPr lang="en-US" sz="3200" dirty="0"/>
              <a:t>Discuss differing requirements </a:t>
            </a:r>
            <a:endParaRPr lang="en-US" sz="3200" dirty="0" smtClean="0"/>
          </a:p>
          <a:p>
            <a:r>
              <a:rPr lang="en-US" sz="3200" dirty="0" smtClean="0"/>
              <a:t>Educational impact and need for specially designed instruction should be considered in school settings</a:t>
            </a:r>
          </a:p>
          <a:p>
            <a:r>
              <a:rPr lang="en-US" sz="3200" dirty="0"/>
              <a:t>Guidance available from a few </a:t>
            </a:r>
            <a:r>
              <a:rPr lang="en-US" sz="3200" dirty="0" smtClean="0"/>
              <a:t>states</a:t>
            </a:r>
          </a:p>
          <a:p>
            <a:endParaRPr lang="en-US" dirty="0" smtClean="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48013" y="1811077"/>
            <a:ext cx="2264027" cy="452596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963182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188878"/>
            <a:ext cx="8229600" cy="5349949"/>
          </a:xfrm>
        </p:spPr>
        <p:txBody>
          <a:bodyPr>
            <a:noAutofit/>
          </a:bodyPr>
          <a:lstStyle/>
          <a:p>
            <a:pPr marL="109728" indent="0" algn="ctr">
              <a:buNone/>
            </a:pPr>
            <a:r>
              <a:rPr lang="en-US" sz="3600" i="1" dirty="0"/>
              <a:t>Prescriptions, diagnosis, or reports issued by licensed medical professionals, using medical diagnosis and classification systems </a:t>
            </a:r>
            <a:r>
              <a:rPr lang="en-US" sz="3600" i="1" dirty="0" smtClean="0"/>
              <a:t>… must </a:t>
            </a:r>
            <a:r>
              <a:rPr lang="en-US" sz="3600" i="1" dirty="0"/>
              <a:t>be considered  but are not sufficient to make an eligibility determination. </a:t>
            </a:r>
            <a:endParaRPr lang="en-US" sz="3600" i="1" dirty="0" smtClean="0"/>
          </a:p>
          <a:p>
            <a:pPr marL="109728" indent="0" algn="r">
              <a:buNone/>
            </a:pPr>
            <a:endParaRPr lang="en-US" dirty="0" smtClean="0"/>
          </a:p>
          <a:p>
            <a:pPr marL="109728" indent="0" algn="r">
              <a:buNone/>
            </a:pPr>
            <a:r>
              <a:rPr lang="en-US" dirty="0" smtClean="0"/>
              <a:t>(Virginia Guidance) </a:t>
            </a:r>
          </a:p>
          <a:p>
            <a:endParaRPr lang="en-US" sz="2400" dirty="0"/>
          </a:p>
        </p:txBody>
      </p:sp>
    </p:spTree>
    <p:extLst>
      <p:ext uri="{BB962C8B-B14F-4D97-AF65-F5344CB8AC3E}">
        <p14:creationId xmlns:p14="http://schemas.microsoft.com/office/powerpoint/2010/main" val="10434755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1002082"/>
            <a:ext cx="8229600" cy="5572454"/>
          </a:xfrm>
        </p:spPr>
        <p:txBody>
          <a:bodyPr>
            <a:normAutofit/>
          </a:bodyPr>
          <a:lstStyle/>
          <a:p>
            <a:pPr marL="109728" indent="0" algn="ctr">
              <a:buNone/>
            </a:pPr>
            <a:r>
              <a:rPr lang="en-US" sz="3200" i="1" dirty="0" smtClean="0"/>
              <a:t>Students </a:t>
            </a:r>
            <a:r>
              <a:rPr lang="en-US" sz="3200" i="1" dirty="0"/>
              <a:t>may meet the criteria for educational identification as a child with a disability under one of the federal disability categories without having a medical diagnosis.  It is also possible for a student to have a medical diagnosis but not meet the criteria for an educational identification as a child with a disability.   </a:t>
            </a:r>
            <a:endParaRPr lang="en-US" sz="3200" i="1" dirty="0" smtClean="0"/>
          </a:p>
          <a:p>
            <a:pPr marL="109728" indent="0" algn="ctr">
              <a:buNone/>
            </a:pPr>
            <a:endParaRPr lang="en-US" sz="3200" dirty="0"/>
          </a:p>
          <a:p>
            <a:pPr marL="109728" indent="0" algn="r">
              <a:buNone/>
            </a:pPr>
            <a:r>
              <a:rPr lang="en-US" sz="3200" dirty="0" smtClean="0"/>
              <a:t>(Virginia Guidance)</a:t>
            </a:r>
            <a:endParaRPr lang="en-US" sz="3200" dirty="0"/>
          </a:p>
          <a:p>
            <a:endParaRPr lang="en-US" dirty="0"/>
          </a:p>
        </p:txBody>
      </p:sp>
    </p:spTree>
    <p:extLst>
      <p:ext uri="{BB962C8B-B14F-4D97-AF65-F5344CB8AC3E}">
        <p14:creationId xmlns:p14="http://schemas.microsoft.com/office/powerpoint/2010/main" val="104347550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096" y="905005"/>
            <a:ext cx="8229600" cy="1066800"/>
          </a:xfrm>
        </p:spPr>
        <p:txBody>
          <a:bodyPr/>
          <a:lstStyle/>
          <a:p>
            <a:r>
              <a:rPr lang="en-US" b="1" dirty="0" smtClean="0"/>
              <a:t>Resources from States</a:t>
            </a:r>
            <a:endParaRPr lang="en-US" dirty="0"/>
          </a:p>
        </p:txBody>
      </p:sp>
      <p:sp>
        <p:nvSpPr>
          <p:cNvPr id="3" name="Content Placeholder 2"/>
          <p:cNvSpPr>
            <a:spLocks noGrp="1"/>
          </p:cNvSpPr>
          <p:nvPr>
            <p:ph idx="1"/>
          </p:nvPr>
        </p:nvSpPr>
        <p:spPr>
          <a:xfrm>
            <a:off x="499931" y="2148085"/>
            <a:ext cx="8201563" cy="4417761"/>
          </a:xfrm>
        </p:spPr>
        <p:txBody>
          <a:bodyPr>
            <a:normAutofit/>
          </a:bodyPr>
          <a:lstStyle/>
          <a:p>
            <a:r>
              <a:rPr lang="en-US" sz="3100" dirty="0" smtClean="0">
                <a:solidFill>
                  <a:schemeClr val="tx1"/>
                </a:solidFill>
                <a:effectLst/>
              </a:rPr>
              <a:t>Some states have existing </a:t>
            </a:r>
            <a:r>
              <a:rPr lang="en-US" sz="3100" dirty="0">
                <a:solidFill>
                  <a:schemeClr val="tx1"/>
                </a:solidFill>
                <a:effectLst/>
              </a:rPr>
              <a:t>guidance that addresses the differentiation between educational and medical models for assessment, diagnosis, eligibility, and treatment. </a:t>
            </a:r>
            <a:endParaRPr lang="en-US" sz="3100" dirty="0" smtClean="0">
              <a:solidFill>
                <a:schemeClr val="tx1"/>
              </a:solidFill>
              <a:effectLst/>
            </a:endParaRPr>
          </a:p>
          <a:p>
            <a:pPr lvl="1"/>
            <a:r>
              <a:rPr lang="en-US" dirty="0" smtClean="0">
                <a:solidFill>
                  <a:schemeClr val="tx1"/>
                </a:solidFill>
                <a:effectLst/>
              </a:rPr>
              <a:t>North Carolina</a:t>
            </a:r>
          </a:p>
          <a:p>
            <a:pPr lvl="1"/>
            <a:r>
              <a:rPr lang="en-US" dirty="0" smtClean="0">
                <a:solidFill>
                  <a:schemeClr val="tx1"/>
                </a:solidFill>
              </a:rPr>
              <a:t>Virginia</a:t>
            </a:r>
            <a:endParaRPr lang="en-US" dirty="0" smtClean="0">
              <a:solidFill>
                <a:schemeClr val="tx1"/>
              </a:solidFill>
              <a:effectLst/>
            </a:endParaRPr>
          </a:p>
          <a:p>
            <a:endParaRPr lang="en-US" dirty="0"/>
          </a:p>
        </p:txBody>
      </p:sp>
    </p:spTree>
    <p:extLst>
      <p:ext uri="{BB962C8B-B14F-4D97-AF65-F5344CB8AC3E}">
        <p14:creationId xmlns:p14="http://schemas.microsoft.com/office/powerpoint/2010/main" val="306799763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89" y="1143000"/>
            <a:ext cx="8714499" cy="1066800"/>
          </a:xfrm>
        </p:spPr>
        <p:txBody>
          <a:bodyPr>
            <a:noAutofit/>
          </a:bodyPr>
          <a:lstStyle/>
          <a:p>
            <a:r>
              <a:rPr lang="en-US" b="1" dirty="0" smtClean="0"/>
              <a:t>Are you involved in general education programs? </a:t>
            </a:r>
            <a:br>
              <a:rPr lang="en-US" b="1" dirty="0" smtClean="0"/>
            </a:br>
            <a:r>
              <a:rPr lang="en-US" sz="3600" dirty="0" smtClean="0"/>
              <a:t>(</a:t>
            </a:r>
            <a:r>
              <a:rPr lang="en-US" sz="3600" dirty="0" err="1" smtClean="0"/>
              <a:t>RtI</a:t>
            </a:r>
            <a:r>
              <a:rPr lang="en-US" sz="3600" dirty="0" smtClean="0"/>
              <a:t>, MTSS, pre-referral initiatives)</a:t>
            </a:r>
            <a:endParaRPr lang="en-US" sz="36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67288" y="3019968"/>
            <a:ext cx="6100547" cy="3838032"/>
          </a:xfrm>
        </p:spPr>
      </p:pic>
    </p:spTree>
    <p:extLst>
      <p:ext uri="{BB962C8B-B14F-4D97-AF65-F5344CB8AC3E}">
        <p14:creationId xmlns:p14="http://schemas.microsoft.com/office/powerpoint/2010/main" val="26384764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b="1" dirty="0"/>
              <a:t>Role of School SLPS in MTSS</a:t>
            </a:r>
            <a:r>
              <a:rPr lang="en-US" dirty="0"/>
              <a:t/>
            </a:r>
            <a:br>
              <a:rPr lang="en-US" dirty="0"/>
            </a:br>
            <a:endParaRPr lang="en-US" dirty="0"/>
          </a:p>
        </p:txBody>
      </p:sp>
      <p:sp>
        <p:nvSpPr>
          <p:cNvPr id="5" name="Content Placeholder 4"/>
          <p:cNvSpPr>
            <a:spLocks noGrp="1"/>
          </p:cNvSpPr>
          <p:nvPr>
            <p:ph idx="1"/>
          </p:nvPr>
        </p:nvSpPr>
        <p:spPr/>
        <p:txBody>
          <a:bodyPr>
            <a:normAutofit/>
          </a:bodyPr>
          <a:lstStyle/>
          <a:p>
            <a:r>
              <a:rPr lang="en-US" sz="3200" dirty="0">
                <a:solidFill>
                  <a:schemeClr val="tx1"/>
                </a:solidFill>
                <a:effectLst/>
              </a:rPr>
              <a:t>There is a growing trend nationally for SLPs working within the public education system to be involved in activities related to a Multi-Tiered System of Support (MTSS). </a:t>
            </a:r>
            <a:endParaRPr lang="en-US" sz="3200" dirty="0" smtClean="0">
              <a:solidFill>
                <a:schemeClr val="tx1"/>
              </a:solidFill>
              <a:effectLst/>
            </a:endParaRPr>
          </a:p>
          <a:p>
            <a:r>
              <a:rPr lang="en-US" sz="3200" dirty="0" smtClean="0"/>
              <a:t>States may address caseload issues and staffing challenges that arise from involvement in these programs</a:t>
            </a:r>
            <a:endParaRPr lang="en-US" sz="3200" dirty="0" smtClean="0">
              <a:solidFill>
                <a:schemeClr val="tx1"/>
              </a:solidFill>
              <a:effectLst/>
            </a:endParaRPr>
          </a:p>
          <a:p>
            <a:endParaRPr lang="en-US" dirty="0">
              <a:solidFill>
                <a:schemeClr val="tx1"/>
              </a:solidFill>
            </a:endParaRPr>
          </a:p>
        </p:txBody>
      </p:sp>
    </p:spTree>
    <p:extLst>
      <p:ext uri="{BB962C8B-B14F-4D97-AF65-F5344CB8AC3E}">
        <p14:creationId xmlns:p14="http://schemas.microsoft.com/office/powerpoint/2010/main" val="39731048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098" y="869054"/>
            <a:ext cx="8229600" cy="1066800"/>
          </a:xfrm>
        </p:spPr>
        <p:txBody>
          <a:bodyPr>
            <a:normAutofit/>
          </a:bodyPr>
          <a:lstStyle/>
          <a:p>
            <a:r>
              <a:rPr lang="en-US" b="1" dirty="0" smtClean="0"/>
              <a:t>Challenges for School SLPs</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4191234"/>
              </p:ext>
            </p:extLst>
          </p:nvPr>
        </p:nvGraphicFramePr>
        <p:xfrm>
          <a:off x="224087" y="1842913"/>
          <a:ext cx="8757075" cy="46321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3633291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39286" y="2500008"/>
            <a:ext cx="7865429" cy="4095345"/>
          </a:xfrm>
        </p:spPr>
        <p:txBody>
          <a:bodyPr>
            <a:normAutofit fontScale="85000" lnSpcReduction="20000"/>
          </a:bodyPr>
          <a:lstStyle/>
          <a:p>
            <a:r>
              <a:rPr lang="en-US" dirty="0">
                <a:solidFill>
                  <a:schemeClr val="tx1"/>
                </a:solidFill>
                <a:effectLst/>
              </a:rPr>
              <a:t>ASHA (2010). </a:t>
            </a:r>
            <a:r>
              <a:rPr lang="en-US" i="1" dirty="0">
                <a:solidFill>
                  <a:schemeClr val="tx1"/>
                </a:solidFill>
                <a:effectLst/>
              </a:rPr>
              <a:t>Roles and responsibilities of speech-language pathologists in schools</a:t>
            </a:r>
            <a:r>
              <a:rPr lang="en-US" dirty="0">
                <a:solidFill>
                  <a:schemeClr val="tx1"/>
                </a:solidFill>
                <a:effectLst/>
              </a:rPr>
              <a:t> [Professional Issues Statement]. Available from www.asha.org/policy.</a:t>
            </a:r>
          </a:p>
          <a:p>
            <a:r>
              <a:rPr lang="en-US" dirty="0">
                <a:solidFill>
                  <a:schemeClr val="tx1"/>
                </a:solidFill>
                <a:effectLst/>
              </a:rPr>
              <a:t>ASHA (2014a). </a:t>
            </a:r>
            <a:r>
              <a:rPr lang="en-US" i="1" dirty="0">
                <a:solidFill>
                  <a:schemeClr val="tx1"/>
                </a:solidFill>
                <a:effectLst/>
              </a:rPr>
              <a:t>2014 Schools Survey, Caseload Characteristics Trends. </a:t>
            </a:r>
            <a:r>
              <a:rPr lang="en-US" dirty="0">
                <a:solidFill>
                  <a:schemeClr val="tx1"/>
                </a:solidFill>
                <a:effectLst/>
              </a:rPr>
              <a:t>Rockville: Author. </a:t>
            </a:r>
          </a:p>
          <a:p>
            <a:r>
              <a:rPr lang="en-US" dirty="0">
                <a:solidFill>
                  <a:schemeClr val="tx1"/>
                </a:solidFill>
                <a:effectLst/>
              </a:rPr>
              <a:t>ASHA (2014b). </a:t>
            </a:r>
            <a:r>
              <a:rPr lang="en-US" i="1" dirty="0">
                <a:solidFill>
                  <a:schemeClr val="tx1"/>
                </a:solidFill>
                <a:effectLst/>
              </a:rPr>
              <a:t>2014 Schools Survey, Educational Audiologists</a:t>
            </a:r>
            <a:r>
              <a:rPr lang="en-US" dirty="0">
                <a:solidFill>
                  <a:schemeClr val="tx1"/>
                </a:solidFill>
                <a:effectLst/>
              </a:rPr>
              <a:t>. Rockville: Author.</a:t>
            </a:r>
          </a:p>
          <a:p>
            <a:r>
              <a:rPr lang="en-US" dirty="0">
                <a:solidFill>
                  <a:schemeClr val="tx1"/>
                </a:solidFill>
                <a:effectLst/>
              </a:rPr>
              <a:t>ASHA (2014c). </a:t>
            </a:r>
            <a:r>
              <a:rPr lang="en-US" i="1" dirty="0">
                <a:solidFill>
                  <a:schemeClr val="tx1"/>
                </a:solidFill>
                <a:effectLst/>
              </a:rPr>
              <a:t>2014 Schools Survey, Speech-language Pathologists</a:t>
            </a:r>
            <a:r>
              <a:rPr lang="en-US" dirty="0">
                <a:solidFill>
                  <a:schemeClr val="tx1"/>
                </a:solidFill>
                <a:effectLst/>
              </a:rPr>
              <a:t>. Rockville: Author.</a:t>
            </a:r>
          </a:p>
          <a:p>
            <a:r>
              <a:rPr lang="en-US" dirty="0">
                <a:solidFill>
                  <a:schemeClr val="tx1"/>
                </a:solidFill>
                <a:effectLst/>
              </a:rPr>
              <a:t>Dixon, D. (December, 2013). School matters: Response to intervention; Turning a challenge into an opportunity. </a:t>
            </a:r>
            <a:r>
              <a:rPr lang="en-US" i="1" dirty="0">
                <a:solidFill>
                  <a:schemeClr val="tx1"/>
                </a:solidFill>
                <a:effectLst/>
              </a:rPr>
              <a:t>ASHA Leader, 18</a:t>
            </a:r>
            <a:r>
              <a:rPr lang="en-US" dirty="0">
                <a:solidFill>
                  <a:schemeClr val="tx1"/>
                </a:solidFill>
                <a:effectLst/>
              </a:rPr>
              <a:t>, 30-31. </a:t>
            </a:r>
          </a:p>
        </p:txBody>
      </p:sp>
    </p:spTree>
    <p:extLst>
      <p:ext uri="{BB962C8B-B14F-4D97-AF65-F5344CB8AC3E}">
        <p14:creationId xmlns:p14="http://schemas.microsoft.com/office/powerpoint/2010/main" val="37163701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553861" y="2548648"/>
            <a:ext cx="7865429" cy="3832697"/>
          </a:xfrm>
        </p:spPr>
        <p:txBody>
          <a:bodyPr>
            <a:normAutofit fontScale="92500" lnSpcReduction="20000"/>
          </a:bodyPr>
          <a:lstStyle/>
          <a:p>
            <a:r>
              <a:rPr lang="en-US" dirty="0" smtClean="0">
                <a:solidFill>
                  <a:schemeClr val="tx1"/>
                </a:solidFill>
                <a:effectLst/>
              </a:rPr>
              <a:t>National </a:t>
            </a:r>
            <a:r>
              <a:rPr lang="en-US" dirty="0">
                <a:solidFill>
                  <a:schemeClr val="tx1"/>
                </a:solidFill>
                <a:effectLst/>
              </a:rPr>
              <a:t>School Boards Association (March 5, 2015). Letter of response to US Department of Education. Retrieved from </a:t>
            </a:r>
            <a:r>
              <a:rPr lang="en-US" u="sng" dirty="0">
                <a:solidFill>
                  <a:schemeClr val="tx1"/>
                </a:solidFill>
                <a:effectLst/>
                <a:hlinkClick r:id="rId2"/>
              </a:rPr>
              <a:t>www.nsba.org</a:t>
            </a:r>
            <a:r>
              <a:rPr lang="en-US" dirty="0">
                <a:solidFill>
                  <a:schemeClr val="tx1"/>
                </a:solidFill>
                <a:effectLst/>
              </a:rPr>
              <a:t> </a:t>
            </a:r>
          </a:p>
          <a:p>
            <a:r>
              <a:rPr lang="en-US" dirty="0">
                <a:solidFill>
                  <a:schemeClr val="tx1"/>
                </a:solidFill>
                <a:effectLst/>
              </a:rPr>
              <a:t>Rudebusch, J., &amp; </a:t>
            </a:r>
            <a:r>
              <a:rPr lang="en-US" dirty="0" err="1">
                <a:solidFill>
                  <a:schemeClr val="tx1"/>
                </a:solidFill>
                <a:effectLst/>
              </a:rPr>
              <a:t>Wiechmann</a:t>
            </a:r>
            <a:r>
              <a:rPr lang="en-US" dirty="0">
                <a:solidFill>
                  <a:schemeClr val="tx1"/>
                </a:solidFill>
                <a:effectLst/>
              </a:rPr>
              <a:t>, J. (August, 2011). How to fit response to intervention into a heavy workload. </a:t>
            </a:r>
            <a:r>
              <a:rPr lang="en-US" i="1" dirty="0">
                <a:solidFill>
                  <a:schemeClr val="tx1"/>
                </a:solidFill>
                <a:effectLst/>
              </a:rPr>
              <a:t>ASHA Leader. </a:t>
            </a:r>
            <a:r>
              <a:rPr lang="en-US" dirty="0">
                <a:solidFill>
                  <a:schemeClr val="tx1"/>
                </a:solidFill>
                <a:effectLst/>
              </a:rPr>
              <a:t> </a:t>
            </a:r>
          </a:p>
          <a:p>
            <a:r>
              <a:rPr lang="en-US" dirty="0">
                <a:solidFill>
                  <a:schemeClr val="tx1"/>
                </a:solidFill>
                <a:effectLst/>
              </a:rPr>
              <a:t>Rudebusch, J., &amp; </a:t>
            </a:r>
            <a:r>
              <a:rPr lang="en-US" dirty="0" err="1">
                <a:solidFill>
                  <a:schemeClr val="tx1"/>
                </a:solidFill>
                <a:effectLst/>
              </a:rPr>
              <a:t>Wiechmann</a:t>
            </a:r>
            <a:r>
              <a:rPr lang="en-US" dirty="0">
                <a:solidFill>
                  <a:schemeClr val="tx1"/>
                </a:solidFill>
                <a:effectLst/>
              </a:rPr>
              <a:t>, J. (August, 2013). Time block after time block. </a:t>
            </a:r>
            <a:r>
              <a:rPr lang="en-US" i="1" dirty="0">
                <a:solidFill>
                  <a:schemeClr val="tx1"/>
                </a:solidFill>
                <a:effectLst/>
              </a:rPr>
              <a:t>ASHA Leader, 18,</a:t>
            </a:r>
            <a:r>
              <a:rPr lang="en-US" dirty="0">
                <a:solidFill>
                  <a:schemeClr val="tx1"/>
                </a:solidFill>
                <a:effectLst/>
              </a:rPr>
              <a:t> 40-45. </a:t>
            </a:r>
          </a:p>
          <a:p>
            <a:r>
              <a:rPr lang="en-US" dirty="0">
                <a:solidFill>
                  <a:schemeClr val="tx1"/>
                </a:solidFill>
                <a:effectLst/>
              </a:rPr>
              <a:t>USDOE (2015). Building the legacy: IDEA 2004. Retrieved from idea.ed.gov </a:t>
            </a:r>
          </a:p>
        </p:txBody>
      </p:sp>
    </p:spTree>
    <p:extLst>
      <p:ext uri="{BB962C8B-B14F-4D97-AF65-F5344CB8AC3E}">
        <p14:creationId xmlns:p14="http://schemas.microsoft.com/office/powerpoint/2010/main" val="2890515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Elements (continued)</a:t>
            </a:r>
            <a:endParaRPr lang="en-US" dirty="0"/>
          </a:p>
        </p:txBody>
      </p:sp>
      <p:sp>
        <p:nvSpPr>
          <p:cNvPr id="3" name="Content Placeholder 2"/>
          <p:cNvSpPr>
            <a:spLocks noGrp="1"/>
          </p:cNvSpPr>
          <p:nvPr>
            <p:ph idx="1"/>
          </p:nvPr>
        </p:nvSpPr>
        <p:spPr/>
        <p:txBody>
          <a:bodyPr>
            <a:normAutofit/>
          </a:bodyPr>
          <a:lstStyle/>
          <a:p>
            <a:r>
              <a:rPr lang="en-US" sz="3200" dirty="0"/>
              <a:t>Establishment of Long-Term Goals</a:t>
            </a:r>
          </a:p>
          <a:p>
            <a:r>
              <a:rPr lang="en-US" sz="3200" dirty="0" smtClean="0"/>
              <a:t>Annual </a:t>
            </a:r>
            <a:r>
              <a:rPr lang="en-US" sz="3200" dirty="0"/>
              <a:t>Measurable Indicators</a:t>
            </a:r>
          </a:p>
          <a:p>
            <a:r>
              <a:rPr lang="en-US" sz="3200" dirty="0" smtClean="0"/>
              <a:t>Annual </a:t>
            </a:r>
            <a:r>
              <a:rPr lang="en-US" sz="3200" dirty="0"/>
              <a:t>Meaningful Differentiation</a:t>
            </a:r>
          </a:p>
          <a:p>
            <a:r>
              <a:rPr lang="en-US" sz="3200" dirty="0" smtClean="0"/>
              <a:t>Charter </a:t>
            </a:r>
            <a:r>
              <a:rPr lang="en-US" sz="3200" dirty="0"/>
              <a:t>Schools and Public School Choice</a:t>
            </a:r>
          </a:p>
          <a:p>
            <a:r>
              <a:rPr lang="en-US" sz="3200" dirty="0" smtClean="0"/>
              <a:t>Targeted </a:t>
            </a:r>
            <a:r>
              <a:rPr lang="en-US" sz="3200" dirty="0"/>
              <a:t>Supports and Improvement</a:t>
            </a:r>
          </a:p>
        </p:txBody>
      </p:sp>
    </p:spTree>
    <p:extLst>
      <p:ext uri="{BB962C8B-B14F-4D97-AF65-F5344CB8AC3E}">
        <p14:creationId xmlns:p14="http://schemas.microsoft.com/office/powerpoint/2010/main" val="1699013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2209" y="4285991"/>
            <a:ext cx="7772400" cy="1362075"/>
          </a:xfrm>
        </p:spPr>
        <p:txBody>
          <a:bodyPr/>
          <a:lstStyle/>
          <a:p>
            <a:r>
              <a:rPr lang="en-US" dirty="0" smtClean="0"/>
              <a:t/>
            </a:r>
            <a:br>
              <a:rPr lang="en-US" dirty="0" smtClean="0"/>
            </a:br>
            <a:r>
              <a:rPr lang="en-US" dirty="0"/>
              <a:t/>
            </a:r>
            <a:br>
              <a:rPr lang="en-US" dirty="0"/>
            </a:br>
            <a:r>
              <a:rPr lang="en-US" dirty="0"/>
              <a:t/>
            </a:r>
            <a:br>
              <a:rPr lang="en-US" dirty="0"/>
            </a:br>
            <a:r>
              <a:rPr lang="en-US" dirty="0" smtClean="0"/>
              <a:t>Questions?</a:t>
            </a:r>
            <a:br>
              <a:rPr lang="en-US" dirty="0" smtClean="0"/>
            </a:br>
            <a:r>
              <a:rPr lang="en-US" dirty="0" smtClean="0"/>
              <a:t/>
            </a:r>
            <a:br>
              <a:rPr lang="en-US" dirty="0" smtClean="0"/>
            </a:br>
            <a:r>
              <a:rPr lang="en-US" dirty="0" smtClean="0"/>
              <a:t>Comments?</a:t>
            </a:r>
            <a:br>
              <a:rPr lang="en-US" dirty="0" smtClean="0"/>
            </a:br>
            <a:r>
              <a:rPr lang="en-US" dirty="0" smtClean="0"/>
              <a:t/>
            </a:r>
            <a:br>
              <a:rPr lang="en-US" dirty="0" smtClean="0"/>
            </a:br>
            <a:r>
              <a:rPr lang="en-US" dirty="0" smtClean="0"/>
              <a:t>Thank You</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2100712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172" y="620486"/>
            <a:ext cx="8229600" cy="1066800"/>
          </a:xfrm>
        </p:spPr>
        <p:txBody>
          <a:bodyPr/>
          <a:lstStyle/>
          <a:p>
            <a:r>
              <a:rPr lang="en-US" dirty="0" smtClean="0"/>
              <a:t>Implementation Process</a:t>
            </a:r>
            <a:endParaRPr lang="en-US" dirty="0"/>
          </a:p>
        </p:txBody>
      </p:sp>
      <p:sp>
        <p:nvSpPr>
          <p:cNvPr id="3" name="Content Placeholder 2"/>
          <p:cNvSpPr>
            <a:spLocks noGrp="1"/>
          </p:cNvSpPr>
          <p:nvPr>
            <p:ph idx="1"/>
          </p:nvPr>
        </p:nvSpPr>
        <p:spPr>
          <a:xfrm>
            <a:off x="457200" y="1611086"/>
            <a:ext cx="8229600" cy="4963450"/>
          </a:xfrm>
        </p:spPr>
        <p:txBody>
          <a:bodyPr>
            <a:normAutofit/>
          </a:bodyPr>
          <a:lstStyle/>
          <a:p>
            <a:r>
              <a:rPr lang="en-US" dirty="0"/>
              <a:t>States put together their Title plans and submit to the </a:t>
            </a:r>
            <a:r>
              <a:rPr lang="en-US" dirty="0" smtClean="0"/>
              <a:t>Federal DOE.</a:t>
            </a:r>
            <a:r>
              <a:rPr lang="en-US" dirty="0"/>
              <a:t> </a:t>
            </a:r>
            <a:endParaRPr lang="en-US" dirty="0" smtClean="0"/>
          </a:p>
          <a:p>
            <a:r>
              <a:rPr lang="en-US" dirty="0" smtClean="0"/>
              <a:t>State </a:t>
            </a:r>
            <a:r>
              <a:rPr lang="en-US" dirty="0"/>
              <a:t>legislatures make necessary state law changes to execute their state Title plans and comply with final ESSA requirements. </a:t>
            </a:r>
            <a:endParaRPr lang="en-US" dirty="0" smtClean="0"/>
          </a:p>
          <a:p>
            <a:r>
              <a:rPr lang="en-US" dirty="0" smtClean="0"/>
              <a:t>State </a:t>
            </a:r>
            <a:r>
              <a:rPr lang="en-US" dirty="0"/>
              <a:t>Title plans are approved. States roll out new </a:t>
            </a:r>
            <a:r>
              <a:rPr lang="en-US" dirty="0" smtClean="0"/>
              <a:t>systems.</a:t>
            </a:r>
          </a:p>
          <a:p>
            <a:pPr lvl="1"/>
            <a:r>
              <a:rPr lang="en-US" i="1" dirty="0" smtClean="0"/>
              <a:t>ESSA </a:t>
            </a:r>
            <a:r>
              <a:rPr lang="en-US" i="1" dirty="0"/>
              <a:t>anticipates that most provisions will be up and running for the 17/18 academic year.</a:t>
            </a:r>
            <a:endParaRPr lang="en-US" dirty="0"/>
          </a:p>
          <a:p>
            <a:r>
              <a:rPr lang="en-US" dirty="0" smtClean="0">
                <a:hlinkClick r:id="rId2"/>
              </a:rPr>
              <a:t>http</a:t>
            </a:r>
            <a:r>
              <a:rPr lang="en-US" dirty="0">
                <a:hlinkClick r:id="rId2"/>
              </a:rPr>
              <a:t>://www.qualitycharters.org/research-policies/archive/essa-implementation-timeline</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32804904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5">
      <a:dk1>
        <a:srgbClr val="030E83"/>
      </a:dk1>
      <a:lt1>
        <a:sysClr val="window" lastClr="FFFFFF"/>
      </a:lt1>
      <a:dk2>
        <a:srgbClr val="1B3571"/>
      </a:dk2>
      <a:lt2>
        <a:srgbClr val="EAE7E4"/>
      </a:lt2>
      <a:accent1>
        <a:srgbClr val="990000"/>
      </a:accent1>
      <a:accent2>
        <a:srgbClr val="890116"/>
      </a:accent2>
      <a:accent3>
        <a:srgbClr val="121FFF"/>
      </a:accent3>
      <a:accent4>
        <a:srgbClr val="99CC00"/>
      </a:accent4>
      <a:accent5>
        <a:srgbClr val="528A02"/>
      </a:accent5>
      <a:accent6>
        <a:srgbClr val="333333"/>
      </a:accent6>
      <a:hlink>
        <a:srgbClr val="660000"/>
      </a:hlink>
      <a:folHlink>
        <a:srgbClr val="CC330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1653</TotalTime>
  <Words>3403</Words>
  <Application>Microsoft Office PowerPoint</Application>
  <PresentationFormat>On-screen Show (4:3)</PresentationFormat>
  <Paragraphs>380</Paragraphs>
  <Slides>80</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80</vt:i4>
      </vt:variant>
    </vt:vector>
  </HeadingPairs>
  <TitlesOfParts>
    <vt:vector size="88" baseType="lpstr">
      <vt:lpstr>Arial</vt:lpstr>
      <vt:lpstr>Calibri</vt:lpstr>
      <vt:lpstr>Georgia</vt:lpstr>
      <vt:lpstr>News Gothic MT</vt:lpstr>
      <vt:lpstr>Vrinda</vt:lpstr>
      <vt:lpstr>Wingdings</vt:lpstr>
      <vt:lpstr>Wingdings 2</vt:lpstr>
      <vt:lpstr>Urban</vt:lpstr>
      <vt:lpstr>2017’s Hottest Tickets in School Based Practice:  Screening the Blockbuster Issues and Solutions</vt:lpstr>
      <vt:lpstr>Disclaimer Slide</vt:lpstr>
      <vt:lpstr>SEACDC</vt:lpstr>
      <vt:lpstr>Today’s Focus: 5 Key Issues</vt:lpstr>
      <vt:lpstr>Key Issue #1:  Changes in Federal Legislation and Supreme Court Decisions that Impact School Based Providers</vt:lpstr>
      <vt:lpstr>Every Student Succeeds Act (ESSA)</vt:lpstr>
      <vt:lpstr>Major Elements of ESSA</vt:lpstr>
      <vt:lpstr>Major Elements (continued)</vt:lpstr>
      <vt:lpstr>Implementation Process</vt:lpstr>
      <vt:lpstr>Differences Among States </vt:lpstr>
      <vt:lpstr>New Term for Related Service Personnel </vt:lpstr>
      <vt:lpstr>Comparing §504* and IDEA</vt:lpstr>
      <vt:lpstr>Supreme Court Ruling</vt:lpstr>
      <vt:lpstr>Excerpts from the Ruling</vt:lpstr>
      <vt:lpstr>Additional Excerpts from the Ruling</vt:lpstr>
      <vt:lpstr>Practical Implications</vt:lpstr>
      <vt:lpstr>Rescinding of Federal Documents</vt:lpstr>
      <vt:lpstr>PowerPoint Presentation</vt:lpstr>
      <vt:lpstr>Questions ?</vt:lpstr>
      <vt:lpstr>Issue #2 Compliance and Results Driven Accountability</vt:lpstr>
      <vt:lpstr>When you’ve seen one state ~ you’ve seen one state</vt:lpstr>
      <vt:lpstr>Compliance Topics</vt:lpstr>
      <vt:lpstr>Compliance Topics</vt:lpstr>
      <vt:lpstr>Documenting Student Outcomes</vt:lpstr>
      <vt:lpstr>Examples of Outcome Data</vt:lpstr>
      <vt:lpstr>Medicaid Audits</vt:lpstr>
      <vt:lpstr>Medicaid Self Audit Tool</vt:lpstr>
      <vt:lpstr>ASHA Medicaid Committee Resources</vt:lpstr>
      <vt:lpstr>PowerPoint Presentation</vt:lpstr>
      <vt:lpstr>A Letter about Make Up Services</vt:lpstr>
      <vt:lpstr>Another Letter on Make Up Services</vt:lpstr>
      <vt:lpstr>Make Up Services</vt:lpstr>
      <vt:lpstr>PowerPoint Presentation</vt:lpstr>
      <vt:lpstr>Documentation</vt:lpstr>
      <vt:lpstr>Telepractice</vt:lpstr>
      <vt:lpstr>Questions ?</vt:lpstr>
      <vt:lpstr>Issue #3 Evidence Based Practices (EBP) and Assessment</vt:lpstr>
      <vt:lpstr>Evidence Based Practices</vt:lpstr>
      <vt:lpstr>PowerPoint Presentation</vt:lpstr>
      <vt:lpstr>PowerPoint Presentation</vt:lpstr>
      <vt:lpstr>PowerPoint Presentation</vt:lpstr>
      <vt:lpstr>Psychometric Properties of Language Assessments for Children Aged 4–12 Years: A Systematic Review</vt:lpstr>
      <vt:lpstr>Diagnostic Accuracy: Vital Research</vt:lpstr>
      <vt:lpstr>Characteristics of Auditory Processing Disorders: A Systematic Review</vt:lpstr>
      <vt:lpstr>Language Variation and Theory of Mind in Typical Development: An Exploratory Study of School-Age African American Narrators.</vt:lpstr>
      <vt:lpstr>Content Coverage of Single-Word Tests Used to Assess Common Phonological Error Patterns</vt:lpstr>
      <vt:lpstr>A Psychometric Review of Norm-Referenced Tests Used to Assess Phonological Error Patterns</vt:lpstr>
      <vt:lpstr>Comprehensive Assessment of Speech Sound Production in Preschool Children</vt:lpstr>
      <vt:lpstr>More Research</vt:lpstr>
      <vt:lpstr>Comprehensive Assessment Reference Card</vt:lpstr>
      <vt:lpstr>Diagnostic Accuracy</vt:lpstr>
      <vt:lpstr>Research Shows Valuable Methods</vt:lpstr>
      <vt:lpstr>Dynamic Assessment Examine Learning Potential and Outcomes</vt:lpstr>
      <vt:lpstr>Resources</vt:lpstr>
      <vt:lpstr>Talking EBP</vt:lpstr>
      <vt:lpstr>Questions ?</vt:lpstr>
      <vt:lpstr>Key Issue #4 Disproportionality and Over identification</vt:lpstr>
      <vt:lpstr>Disproportionate Representation</vt:lpstr>
      <vt:lpstr>IDEA Requirements</vt:lpstr>
      <vt:lpstr>Risk Ratio Comparisons</vt:lpstr>
      <vt:lpstr>Disproportionate Representation</vt:lpstr>
      <vt:lpstr>Strengthening Criteria for Services</vt:lpstr>
      <vt:lpstr>Evaluation and Eligibility for Speech-Language Services in Schools</vt:lpstr>
      <vt:lpstr>Professional Development</vt:lpstr>
      <vt:lpstr>Resources</vt:lpstr>
      <vt:lpstr>Questions ?</vt:lpstr>
      <vt:lpstr>Key Issue #5: Trending Workload/ Caseload Educational vs. Medical, MTSS, RtI, Pre-referral Intervention</vt:lpstr>
      <vt:lpstr>Workload / Caseload</vt:lpstr>
      <vt:lpstr>Workload</vt:lpstr>
      <vt:lpstr>Workload</vt:lpstr>
      <vt:lpstr>Medical vs. Educational Models</vt:lpstr>
      <vt:lpstr>PowerPoint Presentation</vt:lpstr>
      <vt:lpstr>PowerPoint Presentation</vt:lpstr>
      <vt:lpstr>Resources from States</vt:lpstr>
      <vt:lpstr>Are you involved in general education programs?  (RtI, MTSS, pre-referral initiatives)</vt:lpstr>
      <vt:lpstr>Role of School SLPS in MTSS </vt:lpstr>
      <vt:lpstr>Challenges for School SLPs</vt:lpstr>
      <vt:lpstr>References</vt:lpstr>
      <vt:lpstr>References</vt:lpstr>
      <vt:lpstr>   Questions?  Comments?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Solution-Driven State Leadership  for Schools: Top 5 Issues of 2015</dc:title>
  <dc:creator>Shannon Hall-Mills</dc:creator>
  <cp:lastModifiedBy>McCarvel-O'Connor, Mary K.</cp:lastModifiedBy>
  <cp:revision>134</cp:revision>
  <cp:lastPrinted>2017-11-02T17:41:34Z</cp:lastPrinted>
  <dcterms:created xsi:type="dcterms:W3CDTF">2015-10-25T01:33:25Z</dcterms:created>
  <dcterms:modified xsi:type="dcterms:W3CDTF">2017-11-08T17:32:50Z</dcterms:modified>
</cp:coreProperties>
</file>